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Brush Script MT" panose="03060802040406070304" pitchFamily="66" charset="0"/>
      <p:italic r:id="rId17"/>
    </p:embeddedFont>
    <p:embeddedFont>
      <p:font typeface="Montserrat" panose="00000500000000000000" pitchFamily="2" charset="0"/>
      <p:regular r:id="rId18"/>
    </p:embeddedFont>
    <p:embeddedFont>
      <p:font typeface="Montserrat Bold" panose="00000800000000000000" charset="0"/>
      <p:regular r:id="rId19"/>
    </p:embeddedFont>
    <p:embeddedFont>
      <p:font typeface="Montserrat Classic" panose="020B0604020202020204" charset="0"/>
      <p:regular r:id="rId20"/>
    </p:embeddedFont>
    <p:embeddedFont>
      <p:font typeface="Montserrat Classic Bold" panose="020B0604020202020204" charset="0"/>
      <p:regular r:id="rId21"/>
    </p:embeddedFont>
    <p:embeddedFont>
      <p:font typeface="Montserrat Semi-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E13FAC-1DD1-44CC-B52A-7819761F9A8C}" v="2" dt="2024-11-28T10:01:50.7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Ibrahim" userId="a9b52b398187a920" providerId="LiveId" clId="{37E13FAC-1DD1-44CC-B52A-7819761F9A8C}"/>
    <pc:docChg chg="undo custSel modSld">
      <pc:chgData name="Syed Ibrahim" userId="a9b52b398187a920" providerId="LiveId" clId="{37E13FAC-1DD1-44CC-B52A-7819761F9A8C}" dt="2024-11-28T10:07:09.104" v="105" actId="1076"/>
      <pc:docMkLst>
        <pc:docMk/>
      </pc:docMkLst>
      <pc:sldChg chg="addSp delSp modSp mod">
        <pc:chgData name="Syed Ibrahim" userId="a9b52b398187a920" providerId="LiveId" clId="{37E13FAC-1DD1-44CC-B52A-7819761F9A8C}" dt="2024-11-28T10:07:09.104" v="105" actId="1076"/>
        <pc:sldMkLst>
          <pc:docMk/>
          <pc:sldMk cId="0" sldId="256"/>
        </pc:sldMkLst>
        <pc:spChg chg="mod">
          <ac:chgData name="Syed Ibrahim" userId="a9b52b398187a920" providerId="LiveId" clId="{37E13FAC-1DD1-44CC-B52A-7819761F9A8C}" dt="2024-11-28T10:07:05.801" v="104" actId="1076"/>
          <ac:spMkLst>
            <pc:docMk/>
            <pc:sldMk cId="0" sldId="256"/>
            <ac:spMk id="2" creationId="{00000000-0000-0000-0000-000000000000}"/>
          </ac:spMkLst>
        </pc:spChg>
        <pc:spChg chg="mod">
          <ac:chgData name="Syed Ibrahim" userId="a9b52b398187a920" providerId="LiveId" clId="{37E13FAC-1DD1-44CC-B52A-7819761F9A8C}" dt="2024-11-28T09:59:48.362" v="58" actId="1076"/>
          <ac:spMkLst>
            <pc:docMk/>
            <pc:sldMk cId="0" sldId="256"/>
            <ac:spMk id="6" creationId="{00000000-0000-0000-0000-000000000000}"/>
          </ac:spMkLst>
        </pc:spChg>
        <pc:spChg chg="add del mod">
          <ac:chgData name="Syed Ibrahim" userId="a9b52b398187a920" providerId="LiveId" clId="{37E13FAC-1DD1-44CC-B52A-7819761F9A8C}" dt="2024-11-28T09:46:12.834" v="22" actId="478"/>
          <ac:spMkLst>
            <pc:docMk/>
            <pc:sldMk cId="0" sldId="256"/>
            <ac:spMk id="14" creationId="{6B31E09E-F910-9802-9E05-4A5CC51591D0}"/>
          </ac:spMkLst>
        </pc:spChg>
        <pc:spChg chg="add mod">
          <ac:chgData name="Syed Ibrahim" userId="a9b52b398187a920" providerId="LiveId" clId="{37E13FAC-1DD1-44CC-B52A-7819761F9A8C}" dt="2024-11-28T10:07:09.104" v="105" actId="1076"/>
          <ac:spMkLst>
            <pc:docMk/>
            <pc:sldMk cId="0" sldId="256"/>
            <ac:spMk id="14" creationId="{9AC16EEB-1E73-AF05-ADCE-80A1509D16A6}"/>
          </ac:spMkLst>
        </pc:spChg>
        <pc:spChg chg="add del mod">
          <ac:chgData name="Syed Ibrahim" userId="a9b52b398187a920" providerId="LiveId" clId="{37E13FAC-1DD1-44CC-B52A-7819761F9A8C}" dt="2024-11-28T09:46:10.590" v="21"/>
          <ac:spMkLst>
            <pc:docMk/>
            <pc:sldMk cId="0" sldId="256"/>
            <ac:spMk id="15" creationId="{64D9A177-1D69-EB44-F3FA-A7B6BE4CAB5A}"/>
          </ac:spMkLst>
        </pc:spChg>
        <pc:spChg chg="add del mod">
          <ac:chgData name="Syed Ibrahim" userId="a9b52b398187a920" providerId="LiveId" clId="{37E13FAC-1DD1-44CC-B52A-7819761F9A8C}" dt="2024-11-28T10:01:04.221" v="67" actId="478"/>
          <ac:spMkLst>
            <pc:docMk/>
            <pc:sldMk cId="0" sldId="256"/>
            <ac:spMk id="16" creationId="{E3ACA31D-37F9-5A4A-574D-7C45E6C83A0A}"/>
          </ac:spMkLst>
        </pc:spChg>
        <pc:grpChg chg="mod">
          <ac:chgData name="Syed Ibrahim" userId="a9b52b398187a920" providerId="LiveId" clId="{37E13FAC-1DD1-44CC-B52A-7819761F9A8C}" dt="2024-11-28T10:00:59.990" v="65" actId="1076"/>
          <ac:grpSpMkLst>
            <pc:docMk/>
            <pc:sldMk cId="0" sldId="256"/>
            <ac:grpSpMk id="3" creationId="{00000000-0000-0000-0000-000000000000}"/>
          </ac:grpSpMkLst>
        </pc:grpChg>
      </pc:sldChg>
      <pc:sldChg chg="modSp mod">
        <pc:chgData name="Syed Ibrahim" userId="a9b52b398187a920" providerId="LiveId" clId="{37E13FAC-1DD1-44CC-B52A-7819761F9A8C}" dt="2024-11-28T09:59:22.362" v="51" actId="1076"/>
        <pc:sldMkLst>
          <pc:docMk/>
          <pc:sldMk cId="0" sldId="258"/>
        </pc:sldMkLst>
        <pc:grpChg chg="mod">
          <ac:chgData name="Syed Ibrahim" userId="a9b52b398187a920" providerId="LiveId" clId="{37E13FAC-1DD1-44CC-B52A-7819761F9A8C}" dt="2024-11-28T09:59:22.362" v="51" actId="1076"/>
          <ac:grpSpMkLst>
            <pc:docMk/>
            <pc:sldMk cId="0" sldId="258"/>
            <ac:grpSpMk id="17"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sv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5.png"/><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svg"/><Relationship Id="rId7"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2.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234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sz="2000" dirty="0"/>
          </a:p>
        </p:txBody>
      </p:sp>
      <p:grpSp>
        <p:nvGrpSpPr>
          <p:cNvPr id="3" name="Group 3"/>
          <p:cNvGrpSpPr/>
          <p:nvPr/>
        </p:nvGrpSpPr>
        <p:grpSpPr>
          <a:xfrm>
            <a:off x="-596827" y="-940171"/>
            <a:ext cx="8746495" cy="12167343"/>
            <a:chOff x="0" y="0"/>
            <a:chExt cx="2303604" cy="3204568"/>
          </a:xfrm>
        </p:grpSpPr>
        <p:sp>
          <p:nvSpPr>
            <p:cNvPr id="4" name="Freeform 4"/>
            <p:cNvSpPr/>
            <p:nvPr/>
          </p:nvSpPr>
          <p:spPr>
            <a:xfrm>
              <a:off x="0" y="0"/>
              <a:ext cx="2303604" cy="3204568"/>
            </a:xfrm>
            <a:custGeom>
              <a:avLst/>
              <a:gdLst/>
              <a:ahLst/>
              <a:cxnLst/>
              <a:rect l="l" t="t" r="r" b="b"/>
              <a:pathLst>
                <a:path w="2303604" h="3204568">
                  <a:moveTo>
                    <a:pt x="0" y="0"/>
                  </a:moveTo>
                  <a:lnTo>
                    <a:pt x="2303604" y="0"/>
                  </a:lnTo>
                  <a:lnTo>
                    <a:pt x="2303604" y="3204568"/>
                  </a:lnTo>
                  <a:lnTo>
                    <a:pt x="0" y="3204568"/>
                  </a:lnTo>
                  <a:close/>
                </a:path>
              </a:pathLst>
            </a:custGeom>
            <a:solidFill>
              <a:srgbClr val="FFFFFF"/>
            </a:solidFill>
          </p:spPr>
        </p:sp>
        <p:sp>
          <p:nvSpPr>
            <p:cNvPr id="5" name="TextBox 5"/>
            <p:cNvSpPr txBox="1"/>
            <p:nvPr/>
          </p:nvSpPr>
          <p:spPr>
            <a:xfrm>
              <a:off x="0" y="-47625"/>
              <a:ext cx="2303604" cy="325219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5400000">
            <a:off x="4293567" y="3600450"/>
            <a:ext cx="10287000" cy="3086100"/>
          </a:xfrm>
          <a:custGeom>
            <a:avLst/>
            <a:gdLst/>
            <a:ahLst/>
            <a:cxnLst/>
            <a:rect l="l" t="t" r="r" b="b"/>
            <a:pathLst>
              <a:path w="10287000" h="3086100">
                <a:moveTo>
                  <a:pt x="0" y="0"/>
                </a:moveTo>
                <a:lnTo>
                  <a:pt x="10287000" y="0"/>
                </a:lnTo>
                <a:lnTo>
                  <a:pt x="10287000" y="3086100"/>
                </a:lnTo>
                <a:lnTo>
                  <a:pt x="0" y="3086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0642016" y="1291011"/>
            <a:ext cx="7045278" cy="7045250"/>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39285" r="-39285"/>
              </a:stretch>
            </a:blipFill>
          </p:spPr>
        </p:sp>
      </p:grpSp>
      <p:grpSp>
        <p:nvGrpSpPr>
          <p:cNvPr id="9" name="Group 9"/>
          <p:cNvGrpSpPr/>
          <p:nvPr/>
        </p:nvGrpSpPr>
        <p:grpSpPr>
          <a:xfrm>
            <a:off x="1028700" y="1745926"/>
            <a:ext cx="1219028" cy="121902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6666" r="-16666"/>
              </a:stretch>
            </a:blipFill>
          </p:spPr>
        </p:sp>
      </p:grpSp>
      <p:sp>
        <p:nvSpPr>
          <p:cNvPr id="11" name="TextBox 11"/>
          <p:cNvSpPr txBox="1"/>
          <p:nvPr/>
        </p:nvSpPr>
        <p:spPr>
          <a:xfrm>
            <a:off x="528497" y="3518935"/>
            <a:ext cx="7602121" cy="4552168"/>
          </a:xfrm>
          <a:prstGeom prst="rect">
            <a:avLst/>
          </a:prstGeom>
        </p:spPr>
        <p:txBody>
          <a:bodyPr lIns="0" tIns="0" rIns="0" bIns="0" rtlCol="0" anchor="t">
            <a:spAutoFit/>
          </a:bodyPr>
          <a:lstStyle/>
          <a:p>
            <a:pPr algn="l">
              <a:lnSpc>
                <a:spcPts val="11970"/>
              </a:lnSpc>
            </a:pPr>
            <a:r>
              <a:rPr lang="en-US" sz="9975" b="1" spc="359" dirty="0">
                <a:solidFill>
                  <a:srgbClr val="006BB6"/>
                </a:solidFill>
                <a:latin typeface="Montserrat Classic Bold"/>
                <a:ea typeface="Montserrat Classic Bold"/>
                <a:cs typeface="Montserrat Classic Bold"/>
                <a:sym typeface="Montserrat Classic Bold"/>
              </a:rPr>
              <a:t>DATA CLEANING PROJECT </a:t>
            </a:r>
          </a:p>
        </p:txBody>
      </p:sp>
      <p:sp>
        <p:nvSpPr>
          <p:cNvPr id="12" name="TextBox 12"/>
          <p:cNvSpPr txBox="1"/>
          <p:nvPr/>
        </p:nvSpPr>
        <p:spPr>
          <a:xfrm>
            <a:off x="774129" y="8004428"/>
            <a:ext cx="7119888" cy="596990"/>
          </a:xfrm>
          <a:prstGeom prst="rect">
            <a:avLst/>
          </a:prstGeom>
        </p:spPr>
        <p:txBody>
          <a:bodyPr lIns="0" tIns="0" rIns="0" bIns="0" rtlCol="0" anchor="t">
            <a:spAutoFit/>
          </a:bodyPr>
          <a:lstStyle/>
          <a:p>
            <a:pPr algn="l">
              <a:lnSpc>
                <a:spcPts val="4895"/>
              </a:lnSpc>
            </a:pPr>
            <a:r>
              <a:rPr lang="en-US" sz="3496" spc="157">
                <a:solidFill>
                  <a:srgbClr val="F1945B"/>
                </a:solidFill>
                <a:latin typeface="Montserrat Classic"/>
                <a:ea typeface="Montserrat Classic"/>
                <a:cs typeface="Montserrat Classic"/>
                <a:sym typeface="Montserrat Classic"/>
              </a:rPr>
              <a:t>www.audible.com</a:t>
            </a:r>
          </a:p>
        </p:txBody>
      </p:sp>
      <p:sp>
        <p:nvSpPr>
          <p:cNvPr id="13" name="TextBox 13"/>
          <p:cNvSpPr txBox="1"/>
          <p:nvPr/>
        </p:nvSpPr>
        <p:spPr>
          <a:xfrm>
            <a:off x="2429399" y="1942499"/>
            <a:ext cx="2167395" cy="835407"/>
          </a:xfrm>
          <a:prstGeom prst="rect">
            <a:avLst/>
          </a:prstGeom>
        </p:spPr>
        <p:txBody>
          <a:bodyPr lIns="0" tIns="0" rIns="0" bIns="0" rtlCol="0" anchor="t">
            <a:spAutoFit/>
          </a:bodyPr>
          <a:lstStyle/>
          <a:p>
            <a:pPr algn="l">
              <a:lnSpc>
                <a:spcPts val="3276"/>
              </a:lnSpc>
            </a:pPr>
            <a:r>
              <a:rPr lang="en-US" sz="2824" spc="110">
                <a:solidFill>
                  <a:srgbClr val="08377C"/>
                </a:solidFill>
                <a:latin typeface="Montserrat Classic"/>
                <a:ea typeface="Montserrat Classic"/>
                <a:cs typeface="Montserrat Classic"/>
                <a:sym typeface="Montserrat Classic"/>
              </a:rPr>
              <a:t>audible Company</a:t>
            </a:r>
          </a:p>
        </p:txBody>
      </p:sp>
      <p:sp>
        <p:nvSpPr>
          <p:cNvPr id="14" name="TextBox 13">
            <a:extLst>
              <a:ext uri="{FF2B5EF4-FFF2-40B4-BE49-F238E27FC236}">
                <a16:creationId xmlns:a16="http://schemas.microsoft.com/office/drawing/2014/main" id="{9AC16EEB-1E73-AF05-ADCE-80A1509D16A6}"/>
              </a:ext>
            </a:extLst>
          </p:cNvPr>
          <p:cNvSpPr txBox="1"/>
          <p:nvPr/>
        </p:nvSpPr>
        <p:spPr>
          <a:xfrm>
            <a:off x="14424163" y="230007"/>
            <a:ext cx="3253358" cy="830997"/>
          </a:xfrm>
          <a:prstGeom prst="rect">
            <a:avLst/>
          </a:prstGeom>
          <a:noFill/>
        </p:spPr>
        <p:txBody>
          <a:bodyPr wrap="square" rtlCol="0">
            <a:spAutoFit/>
          </a:bodyPr>
          <a:lstStyle/>
          <a:p>
            <a:r>
              <a:rPr lang="en-US" sz="4800" dirty="0">
                <a:solidFill>
                  <a:schemeClr val="bg1"/>
                </a:solidFill>
                <a:latin typeface="Brush Script MT" panose="03060802040406070304" pitchFamily="66" charset="0"/>
              </a:rPr>
              <a:t>Syed Ibrahim</a:t>
            </a:r>
            <a:endParaRPr lang="en-IN" sz="4800" dirty="0">
              <a:solidFill>
                <a:schemeClr val="bg1"/>
              </a:solidFill>
              <a:latin typeface="Brush Script MT" panose="03060802040406070304"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3896089" y="2594005"/>
            <a:ext cx="3822970" cy="5098990"/>
            <a:chOff x="0" y="0"/>
            <a:chExt cx="1006873" cy="1342944"/>
          </a:xfrm>
        </p:grpSpPr>
        <p:sp>
          <p:nvSpPr>
            <p:cNvPr id="4" name="Freeform 4"/>
            <p:cNvSpPr/>
            <p:nvPr/>
          </p:nvSpPr>
          <p:spPr>
            <a:xfrm>
              <a:off x="0" y="0"/>
              <a:ext cx="1006873" cy="1342944"/>
            </a:xfrm>
            <a:custGeom>
              <a:avLst/>
              <a:gdLst/>
              <a:ahLst/>
              <a:cxnLst/>
              <a:rect l="l" t="t" r="r" b="b"/>
              <a:pathLst>
                <a:path w="1006873" h="1342944">
                  <a:moveTo>
                    <a:pt x="141757" y="0"/>
                  </a:moveTo>
                  <a:lnTo>
                    <a:pt x="865115" y="0"/>
                  </a:lnTo>
                  <a:cubicBezTo>
                    <a:pt x="943406" y="0"/>
                    <a:pt x="1006873" y="63467"/>
                    <a:pt x="1006873" y="141757"/>
                  </a:cubicBezTo>
                  <a:lnTo>
                    <a:pt x="1006873" y="1201186"/>
                  </a:lnTo>
                  <a:cubicBezTo>
                    <a:pt x="1006873" y="1279477"/>
                    <a:pt x="943406" y="1342944"/>
                    <a:pt x="865115" y="1342944"/>
                  </a:cubicBezTo>
                  <a:lnTo>
                    <a:pt x="141757" y="1342944"/>
                  </a:lnTo>
                  <a:cubicBezTo>
                    <a:pt x="63467" y="1342944"/>
                    <a:pt x="0" y="1279477"/>
                    <a:pt x="0" y="1201186"/>
                  </a:cubicBezTo>
                  <a:lnTo>
                    <a:pt x="0" y="141757"/>
                  </a:lnTo>
                  <a:cubicBezTo>
                    <a:pt x="0" y="63467"/>
                    <a:pt x="63467" y="0"/>
                    <a:pt x="141757" y="0"/>
                  </a:cubicBezTo>
                  <a:close/>
                </a:path>
              </a:pathLst>
            </a:custGeom>
            <a:solidFill>
              <a:srgbClr val="F1945B"/>
            </a:solidFill>
          </p:spPr>
        </p:sp>
        <p:sp>
          <p:nvSpPr>
            <p:cNvPr id="5" name="TextBox 5"/>
            <p:cNvSpPr txBox="1"/>
            <p:nvPr/>
          </p:nvSpPr>
          <p:spPr>
            <a:xfrm>
              <a:off x="0" y="-38100"/>
              <a:ext cx="1006873" cy="1381044"/>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4247672" y="5038157"/>
            <a:ext cx="3119805" cy="2068460"/>
          </a:xfrm>
          <a:prstGeom prst="rect">
            <a:avLst/>
          </a:prstGeom>
        </p:spPr>
        <p:txBody>
          <a:bodyPr lIns="0" tIns="0" rIns="0" bIns="0" rtlCol="0" anchor="t">
            <a:spAutoFit/>
          </a:bodyPr>
          <a:lstStyle/>
          <a:p>
            <a:pPr algn="ctr">
              <a:lnSpc>
                <a:spcPts val="2766"/>
              </a:lnSpc>
            </a:pPr>
            <a:r>
              <a:rPr lang="en-US" sz="1976" b="1">
                <a:solidFill>
                  <a:srgbClr val="010F1F"/>
                </a:solidFill>
                <a:latin typeface="Montserrat Bold"/>
                <a:ea typeface="Montserrat Bold"/>
                <a:cs typeface="Montserrat Bold"/>
                <a:sym typeface="Montserrat Bold"/>
              </a:rPr>
              <a:t>•We merged the release date and language columns into a single format for quick reference.</a:t>
            </a:r>
          </a:p>
          <a:p>
            <a:pPr algn="ctr">
              <a:lnSpc>
                <a:spcPts val="2766"/>
              </a:lnSpc>
            </a:pPr>
            <a:endParaRPr lang="en-US" sz="1976" b="1">
              <a:solidFill>
                <a:srgbClr val="010F1F"/>
              </a:solidFill>
              <a:latin typeface="Montserrat Bold"/>
              <a:ea typeface="Montserrat Bold"/>
              <a:cs typeface="Montserrat Bold"/>
              <a:sym typeface="Montserrat Bold"/>
            </a:endParaRPr>
          </a:p>
        </p:txBody>
      </p:sp>
      <p:sp>
        <p:nvSpPr>
          <p:cNvPr id="9" name="TextBox 9"/>
          <p:cNvSpPr txBox="1"/>
          <p:nvPr/>
        </p:nvSpPr>
        <p:spPr>
          <a:xfrm>
            <a:off x="9749119" y="6804025"/>
            <a:ext cx="2712264" cy="2454275"/>
          </a:xfrm>
          <a:prstGeom prst="rect">
            <a:avLst/>
          </a:prstGeom>
        </p:spPr>
        <p:txBody>
          <a:bodyPr lIns="0" tIns="0" rIns="0" bIns="0" rtlCol="0" anchor="t">
            <a:spAutoFit/>
          </a:bodyPr>
          <a:lstStyle/>
          <a:p>
            <a:pPr algn="ctr">
              <a:lnSpc>
                <a:spcPts val="2800"/>
              </a:lnSpc>
            </a:pPr>
            <a:r>
              <a:rPr lang="en-US" sz="2000" b="1">
                <a:solidFill>
                  <a:srgbClr val="010F1F"/>
                </a:solidFill>
                <a:latin typeface="Montserrat Bold"/>
                <a:ea typeface="Montserrat Bold"/>
                <a:cs typeface="Montserrat Bold"/>
                <a:sym typeface="Montserrat Bold"/>
              </a:rPr>
              <a:t>•The 'narrated by' column was split into separate columns to enable clearer organization.</a:t>
            </a:r>
          </a:p>
          <a:p>
            <a:pPr algn="ctr">
              <a:lnSpc>
                <a:spcPts val="2800"/>
              </a:lnSpc>
            </a:pPr>
            <a:endParaRPr lang="en-US" sz="2000" b="1">
              <a:solidFill>
                <a:srgbClr val="010F1F"/>
              </a:solidFill>
              <a:latin typeface="Montserrat Bold"/>
              <a:ea typeface="Montserrat Bold"/>
              <a:cs typeface="Montserrat Bold"/>
              <a:sym typeface="Montserrat Bold"/>
            </a:endParaRPr>
          </a:p>
        </p:txBody>
      </p:sp>
      <p:sp>
        <p:nvSpPr>
          <p:cNvPr id="10" name="TextBox 10"/>
          <p:cNvSpPr txBox="1"/>
          <p:nvPr/>
        </p:nvSpPr>
        <p:spPr>
          <a:xfrm>
            <a:off x="4379869" y="3310042"/>
            <a:ext cx="3060735" cy="789572"/>
          </a:xfrm>
          <a:prstGeom prst="rect">
            <a:avLst/>
          </a:prstGeom>
        </p:spPr>
        <p:txBody>
          <a:bodyPr lIns="0" tIns="0" rIns="0" bIns="0" rtlCol="0" anchor="t">
            <a:spAutoFit/>
          </a:bodyPr>
          <a:lstStyle/>
          <a:p>
            <a:pPr algn="ctr">
              <a:lnSpc>
                <a:spcPts val="3205"/>
              </a:lnSpc>
            </a:pPr>
            <a:r>
              <a:rPr lang="en-US" sz="2289" b="1" u="sng">
                <a:solidFill>
                  <a:srgbClr val="010F1F"/>
                </a:solidFill>
                <a:latin typeface="Montserrat Bold"/>
                <a:ea typeface="Montserrat Bold"/>
                <a:cs typeface="Montserrat Bold"/>
                <a:sym typeface="Montserrat Bold"/>
              </a:rPr>
              <a:t>Merging Release Date and Language</a:t>
            </a:r>
          </a:p>
        </p:txBody>
      </p:sp>
      <p:sp>
        <p:nvSpPr>
          <p:cNvPr id="11" name="TextBox 11"/>
          <p:cNvSpPr txBox="1"/>
          <p:nvPr/>
        </p:nvSpPr>
        <p:spPr>
          <a:xfrm>
            <a:off x="9640230" y="3310042"/>
            <a:ext cx="2880251" cy="789305"/>
          </a:xfrm>
          <a:prstGeom prst="rect">
            <a:avLst/>
          </a:prstGeom>
        </p:spPr>
        <p:txBody>
          <a:bodyPr lIns="0" tIns="0" rIns="0" bIns="0" rtlCol="0" anchor="t">
            <a:spAutoFit/>
          </a:bodyPr>
          <a:lstStyle/>
          <a:p>
            <a:pPr algn="ctr">
              <a:lnSpc>
                <a:spcPts val="3220"/>
              </a:lnSpc>
            </a:pPr>
            <a:r>
              <a:rPr lang="en-US" sz="2300" b="1" u="sng">
                <a:solidFill>
                  <a:srgbClr val="010F1F"/>
                </a:solidFill>
                <a:latin typeface="Montserrat Bold"/>
                <a:ea typeface="Montserrat Bold"/>
                <a:cs typeface="Montserrat Bold"/>
                <a:sym typeface="Montserrat Bold"/>
              </a:rPr>
              <a:t>Splitting Narrated By Column</a:t>
            </a:r>
          </a:p>
        </p:txBody>
      </p:sp>
      <p:grpSp>
        <p:nvGrpSpPr>
          <p:cNvPr id="12" name="Group 12"/>
          <p:cNvGrpSpPr/>
          <p:nvPr/>
        </p:nvGrpSpPr>
        <p:grpSpPr>
          <a:xfrm>
            <a:off x="9749119" y="2594005"/>
            <a:ext cx="3822970" cy="5098990"/>
            <a:chOff x="0" y="0"/>
            <a:chExt cx="1006873" cy="1342944"/>
          </a:xfrm>
        </p:grpSpPr>
        <p:sp>
          <p:nvSpPr>
            <p:cNvPr id="13" name="Freeform 13"/>
            <p:cNvSpPr/>
            <p:nvPr/>
          </p:nvSpPr>
          <p:spPr>
            <a:xfrm>
              <a:off x="0" y="0"/>
              <a:ext cx="1006873" cy="1342944"/>
            </a:xfrm>
            <a:custGeom>
              <a:avLst/>
              <a:gdLst/>
              <a:ahLst/>
              <a:cxnLst/>
              <a:rect l="l" t="t" r="r" b="b"/>
              <a:pathLst>
                <a:path w="1006873" h="1342944">
                  <a:moveTo>
                    <a:pt x="105306" y="0"/>
                  </a:moveTo>
                  <a:lnTo>
                    <a:pt x="901567" y="0"/>
                  </a:lnTo>
                  <a:cubicBezTo>
                    <a:pt x="959726" y="0"/>
                    <a:pt x="1006873" y="47147"/>
                    <a:pt x="1006873" y="105306"/>
                  </a:cubicBezTo>
                  <a:lnTo>
                    <a:pt x="1006873" y="1237638"/>
                  </a:lnTo>
                  <a:cubicBezTo>
                    <a:pt x="1006873" y="1265567"/>
                    <a:pt x="995778" y="1292352"/>
                    <a:pt x="976029" y="1312101"/>
                  </a:cubicBezTo>
                  <a:cubicBezTo>
                    <a:pt x="956281" y="1331849"/>
                    <a:pt x="929496" y="1342944"/>
                    <a:pt x="901567" y="1342944"/>
                  </a:cubicBezTo>
                  <a:lnTo>
                    <a:pt x="105306" y="1342944"/>
                  </a:lnTo>
                  <a:cubicBezTo>
                    <a:pt x="77377" y="1342944"/>
                    <a:pt x="50592" y="1331849"/>
                    <a:pt x="30843" y="1312101"/>
                  </a:cubicBezTo>
                  <a:cubicBezTo>
                    <a:pt x="11095" y="1292352"/>
                    <a:pt x="0" y="1265567"/>
                    <a:pt x="0" y="1237638"/>
                  </a:cubicBezTo>
                  <a:lnTo>
                    <a:pt x="0" y="105306"/>
                  </a:lnTo>
                  <a:cubicBezTo>
                    <a:pt x="0" y="77377"/>
                    <a:pt x="11095" y="50592"/>
                    <a:pt x="30843" y="30843"/>
                  </a:cubicBezTo>
                  <a:cubicBezTo>
                    <a:pt x="50592" y="11095"/>
                    <a:pt x="77377" y="0"/>
                    <a:pt x="105306" y="0"/>
                  </a:cubicBezTo>
                  <a:close/>
                </a:path>
              </a:pathLst>
            </a:custGeom>
            <a:gradFill rotWithShape="1">
              <a:gsLst>
                <a:gs pos="0">
                  <a:srgbClr val="08377C">
                    <a:alpha val="100000"/>
                  </a:srgbClr>
                </a:gs>
                <a:gs pos="50000">
                  <a:srgbClr val="006BB6">
                    <a:alpha val="100000"/>
                  </a:srgbClr>
                </a:gs>
                <a:gs pos="100000">
                  <a:srgbClr val="C9E9FF">
                    <a:alpha val="100000"/>
                  </a:srgbClr>
                </a:gs>
              </a:gsLst>
              <a:lin ang="2700000"/>
            </a:gradFill>
          </p:spPr>
        </p:sp>
        <p:sp>
          <p:nvSpPr>
            <p:cNvPr id="14" name="TextBox 14"/>
            <p:cNvSpPr txBox="1"/>
            <p:nvPr/>
          </p:nvSpPr>
          <p:spPr>
            <a:xfrm>
              <a:off x="0" y="-38100"/>
              <a:ext cx="1006873" cy="1381044"/>
            </a:xfrm>
            <a:prstGeom prst="rect">
              <a:avLst/>
            </a:prstGeom>
          </p:spPr>
          <p:txBody>
            <a:bodyPr lIns="50800" tIns="50800" rIns="50800" bIns="50800" rtlCol="0" anchor="ctr"/>
            <a:lstStyle/>
            <a:p>
              <a:pPr algn="ctr">
                <a:lnSpc>
                  <a:spcPts val="3111"/>
                </a:lnSpc>
              </a:pPr>
              <a:endParaRPr/>
            </a:p>
          </p:txBody>
        </p:sp>
      </p:grpSp>
      <p:sp>
        <p:nvSpPr>
          <p:cNvPr id="15" name="TextBox 15"/>
          <p:cNvSpPr txBox="1"/>
          <p:nvPr/>
        </p:nvSpPr>
        <p:spPr>
          <a:xfrm>
            <a:off x="10321622" y="3247792"/>
            <a:ext cx="2997051" cy="771924"/>
          </a:xfrm>
          <a:prstGeom prst="rect">
            <a:avLst/>
          </a:prstGeom>
        </p:spPr>
        <p:txBody>
          <a:bodyPr lIns="0" tIns="0" rIns="0" bIns="0" rtlCol="0" anchor="t">
            <a:spAutoFit/>
          </a:bodyPr>
          <a:lstStyle/>
          <a:p>
            <a:pPr algn="ctr">
              <a:lnSpc>
                <a:spcPts val="3128"/>
              </a:lnSpc>
            </a:pPr>
            <a:r>
              <a:rPr lang="en-US" sz="2234" b="1" u="sng">
                <a:solidFill>
                  <a:srgbClr val="FFFFFF"/>
                </a:solidFill>
                <a:latin typeface="Montserrat Bold"/>
                <a:ea typeface="Montserrat Bold"/>
                <a:cs typeface="Montserrat Bold"/>
                <a:sym typeface="Montserrat Bold"/>
              </a:rPr>
              <a:t>Formatting Currency Values</a:t>
            </a:r>
          </a:p>
        </p:txBody>
      </p:sp>
      <p:sp>
        <p:nvSpPr>
          <p:cNvPr id="16" name="TextBox 16"/>
          <p:cNvSpPr txBox="1"/>
          <p:nvPr/>
        </p:nvSpPr>
        <p:spPr>
          <a:xfrm>
            <a:off x="9749119" y="5095875"/>
            <a:ext cx="3822970" cy="1943499"/>
          </a:xfrm>
          <a:prstGeom prst="rect">
            <a:avLst/>
          </a:prstGeom>
        </p:spPr>
        <p:txBody>
          <a:bodyPr lIns="0" tIns="0" rIns="0" bIns="0" rtlCol="0" anchor="t">
            <a:spAutoFit/>
          </a:bodyPr>
          <a:lstStyle/>
          <a:p>
            <a:pPr algn="ctr">
              <a:lnSpc>
                <a:spcPts val="3128"/>
              </a:lnSpc>
              <a:spcBef>
                <a:spcPct val="0"/>
              </a:spcBef>
            </a:pPr>
            <a:r>
              <a:rPr lang="en-US" sz="2234" b="1">
                <a:solidFill>
                  <a:srgbClr val="FFFFFF"/>
                </a:solidFill>
                <a:latin typeface="Montserrat Bold"/>
                <a:ea typeface="Montserrat Bold"/>
                <a:cs typeface="Montserrat Bold"/>
                <a:sym typeface="Montserrat Bold"/>
              </a:rPr>
              <a:t>•We ensured all currency values in the price column were to two decimal places for professionalism.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8377C">
                <a:alpha val="100000"/>
              </a:srgbClr>
            </a:gs>
            <a:gs pos="50000">
              <a:srgbClr val="006BB6">
                <a:alpha val="100000"/>
              </a:srgbClr>
            </a:gs>
            <a:gs pos="100000">
              <a:srgbClr val="C9E9FF">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8269695" y="0"/>
            <a:ext cx="2764696" cy="5960124"/>
          </a:xfrm>
          <a:custGeom>
            <a:avLst/>
            <a:gdLst/>
            <a:ahLst/>
            <a:cxnLst/>
            <a:rect l="l" t="t" r="r" b="b"/>
            <a:pathLst>
              <a:path w="2764696" h="5960124">
                <a:moveTo>
                  <a:pt x="0" y="0"/>
                </a:moveTo>
                <a:lnTo>
                  <a:pt x="2764696" y="0"/>
                </a:lnTo>
                <a:lnTo>
                  <a:pt x="2764696" y="5960124"/>
                </a:lnTo>
                <a:lnTo>
                  <a:pt x="0" y="5960124"/>
                </a:lnTo>
                <a:lnTo>
                  <a:pt x="0" y="0"/>
                </a:lnTo>
                <a:close/>
              </a:path>
            </a:pathLst>
          </a:custGeom>
          <a:blipFill>
            <a:blip r:embed="rId2"/>
            <a:stretch>
              <a:fillRect/>
            </a:stretch>
          </a:blipFill>
        </p:spPr>
      </p:sp>
      <p:sp>
        <p:nvSpPr>
          <p:cNvPr id="3" name="Freeform 3"/>
          <p:cNvSpPr/>
          <p:nvPr/>
        </p:nvSpPr>
        <p:spPr>
          <a:xfrm>
            <a:off x="11752125" y="1445692"/>
            <a:ext cx="2788930" cy="5917470"/>
          </a:xfrm>
          <a:custGeom>
            <a:avLst/>
            <a:gdLst/>
            <a:ahLst/>
            <a:cxnLst/>
            <a:rect l="l" t="t" r="r" b="b"/>
            <a:pathLst>
              <a:path w="2788930" h="5917470">
                <a:moveTo>
                  <a:pt x="0" y="0"/>
                </a:moveTo>
                <a:lnTo>
                  <a:pt x="2788930" y="0"/>
                </a:lnTo>
                <a:lnTo>
                  <a:pt x="2788930" y="5917470"/>
                </a:lnTo>
                <a:lnTo>
                  <a:pt x="0" y="5917470"/>
                </a:lnTo>
                <a:lnTo>
                  <a:pt x="0" y="0"/>
                </a:lnTo>
                <a:close/>
              </a:path>
            </a:pathLst>
          </a:custGeom>
          <a:blipFill>
            <a:blip r:embed="rId3"/>
            <a:stretch>
              <a:fillRect/>
            </a:stretch>
          </a:blipFill>
        </p:spPr>
      </p:sp>
      <p:sp>
        <p:nvSpPr>
          <p:cNvPr id="4" name="Freeform 4"/>
          <p:cNvSpPr/>
          <p:nvPr/>
        </p:nvSpPr>
        <p:spPr>
          <a:xfrm>
            <a:off x="15258789" y="4179858"/>
            <a:ext cx="2729157" cy="5904527"/>
          </a:xfrm>
          <a:custGeom>
            <a:avLst/>
            <a:gdLst/>
            <a:ahLst/>
            <a:cxnLst/>
            <a:rect l="l" t="t" r="r" b="b"/>
            <a:pathLst>
              <a:path w="2729157" h="5904527">
                <a:moveTo>
                  <a:pt x="0" y="0"/>
                </a:moveTo>
                <a:lnTo>
                  <a:pt x="2729157" y="0"/>
                </a:lnTo>
                <a:lnTo>
                  <a:pt x="2729157" y="5904527"/>
                </a:lnTo>
                <a:lnTo>
                  <a:pt x="0" y="5904527"/>
                </a:lnTo>
                <a:lnTo>
                  <a:pt x="0" y="0"/>
                </a:lnTo>
                <a:close/>
              </a:path>
            </a:pathLst>
          </a:custGeom>
          <a:blipFill>
            <a:blip r:embed="rId4"/>
            <a:stretch>
              <a:fillRect/>
            </a:stretch>
          </a:blipFill>
        </p:spPr>
      </p:sp>
      <p:sp>
        <p:nvSpPr>
          <p:cNvPr id="5" name="TextBox 5"/>
          <p:cNvSpPr txBox="1"/>
          <p:nvPr/>
        </p:nvSpPr>
        <p:spPr>
          <a:xfrm>
            <a:off x="486526" y="427495"/>
            <a:ext cx="6810827" cy="3752364"/>
          </a:xfrm>
          <a:prstGeom prst="rect">
            <a:avLst/>
          </a:prstGeom>
        </p:spPr>
        <p:txBody>
          <a:bodyPr lIns="0" tIns="0" rIns="0" bIns="0" rtlCol="0" anchor="t">
            <a:spAutoFit/>
          </a:bodyPr>
          <a:lstStyle/>
          <a:p>
            <a:pPr marL="0" lvl="0" indent="0" algn="l">
              <a:lnSpc>
                <a:spcPts val="5966"/>
              </a:lnSpc>
              <a:spcBef>
                <a:spcPct val="0"/>
              </a:spcBef>
            </a:pPr>
            <a:r>
              <a:rPr lang="en-US" sz="4972" b="1" spc="178">
                <a:solidFill>
                  <a:srgbClr val="FFFFFF"/>
                </a:solidFill>
                <a:latin typeface="Montserrat Classic Bold"/>
                <a:ea typeface="Montserrat Classic Bold"/>
                <a:cs typeface="Montserrat Classic Bold"/>
                <a:sym typeface="Montserrat Classic Bold"/>
              </a:rPr>
              <a:t>"Sequential Data Transformation and Preparation Steps Using Power Query Editor"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918472" y="-2164970"/>
            <a:ext cx="17527781" cy="8795759"/>
          </a:xfrm>
          <a:custGeom>
            <a:avLst/>
            <a:gdLst/>
            <a:ahLst/>
            <a:cxnLst/>
            <a:rect l="l" t="t" r="r" b="b"/>
            <a:pathLst>
              <a:path w="17527781" h="8795759">
                <a:moveTo>
                  <a:pt x="0" y="0"/>
                </a:moveTo>
                <a:lnTo>
                  <a:pt x="17527780" y="0"/>
                </a:lnTo>
                <a:lnTo>
                  <a:pt x="17527780" y="8795759"/>
                </a:lnTo>
                <a:lnTo>
                  <a:pt x="0" y="879575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0800000">
            <a:off x="3941435" y="8900162"/>
            <a:ext cx="3018899" cy="358138"/>
          </a:xfrm>
          <a:custGeom>
            <a:avLst/>
            <a:gdLst/>
            <a:ahLst/>
            <a:cxnLst/>
            <a:rect l="l" t="t" r="r" b="b"/>
            <a:pathLst>
              <a:path w="3018899" h="358138">
                <a:moveTo>
                  <a:pt x="0" y="0"/>
                </a:moveTo>
                <a:lnTo>
                  <a:pt x="3018899" y="0"/>
                </a:lnTo>
                <a:lnTo>
                  <a:pt x="3018899" y="358138"/>
                </a:lnTo>
                <a:lnTo>
                  <a:pt x="0" y="358138"/>
                </a:lnTo>
                <a:lnTo>
                  <a:pt x="0" y="0"/>
                </a:lnTo>
                <a:close/>
              </a:path>
            </a:pathLst>
          </a:custGeom>
          <a:blipFill>
            <a:blip r:embed="rId4">
              <a:alphaModFix amt="34000"/>
            </a:blip>
            <a:stretch>
              <a:fillRect b="-142346"/>
            </a:stretch>
          </a:blipFill>
        </p:spPr>
      </p:sp>
      <p:sp>
        <p:nvSpPr>
          <p:cNvPr id="4" name="AutoShape 4"/>
          <p:cNvSpPr/>
          <p:nvPr/>
        </p:nvSpPr>
        <p:spPr>
          <a:xfrm>
            <a:off x="3942650" y="7603903"/>
            <a:ext cx="855939" cy="0"/>
          </a:xfrm>
          <a:prstGeom prst="line">
            <a:avLst/>
          </a:prstGeom>
          <a:ln w="9525" cap="flat">
            <a:solidFill>
              <a:srgbClr val="FFFFFF"/>
            </a:solidFill>
            <a:prstDash val="solid"/>
            <a:headEnd type="none" w="sm" len="sm"/>
            <a:tailEnd type="none" w="sm" len="sm"/>
          </a:ln>
        </p:spPr>
      </p:sp>
      <p:sp>
        <p:nvSpPr>
          <p:cNvPr id="5" name="Freeform 5"/>
          <p:cNvSpPr/>
          <p:nvPr/>
        </p:nvSpPr>
        <p:spPr>
          <a:xfrm rot="-10800000">
            <a:off x="7376772" y="8900162"/>
            <a:ext cx="3018899" cy="358138"/>
          </a:xfrm>
          <a:custGeom>
            <a:avLst/>
            <a:gdLst/>
            <a:ahLst/>
            <a:cxnLst/>
            <a:rect l="l" t="t" r="r" b="b"/>
            <a:pathLst>
              <a:path w="3018899" h="358138">
                <a:moveTo>
                  <a:pt x="0" y="0"/>
                </a:moveTo>
                <a:lnTo>
                  <a:pt x="3018900" y="0"/>
                </a:lnTo>
                <a:lnTo>
                  <a:pt x="3018900" y="358138"/>
                </a:lnTo>
                <a:lnTo>
                  <a:pt x="0" y="358138"/>
                </a:lnTo>
                <a:lnTo>
                  <a:pt x="0" y="0"/>
                </a:lnTo>
                <a:close/>
              </a:path>
            </a:pathLst>
          </a:custGeom>
          <a:blipFill>
            <a:blip r:embed="rId4">
              <a:alphaModFix amt="34000"/>
            </a:blip>
            <a:stretch>
              <a:fillRect b="-142346"/>
            </a:stretch>
          </a:blipFill>
        </p:spPr>
      </p:sp>
      <p:sp>
        <p:nvSpPr>
          <p:cNvPr id="6" name="AutoShape 6"/>
          <p:cNvSpPr/>
          <p:nvPr/>
        </p:nvSpPr>
        <p:spPr>
          <a:xfrm>
            <a:off x="7377987" y="7603903"/>
            <a:ext cx="855939" cy="0"/>
          </a:xfrm>
          <a:prstGeom prst="line">
            <a:avLst/>
          </a:prstGeom>
          <a:ln w="9525" cap="flat">
            <a:solidFill>
              <a:srgbClr val="FFFFFF"/>
            </a:solidFill>
            <a:prstDash val="solid"/>
            <a:headEnd type="none" w="sm" len="sm"/>
            <a:tailEnd type="none" w="sm" len="sm"/>
          </a:ln>
        </p:spPr>
      </p:sp>
      <p:sp>
        <p:nvSpPr>
          <p:cNvPr id="7" name="Freeform 7"/>
          <p:cNvSpPr/>
          <p:nvPr/>
        </p:nvSpPr>
        <p:spPr>
          <a:xfrm rot="-10800000">
            <a:off x="10808586" y="8893561"/>
            <a:ext cx="3018899" cy="358138"/>
          </a:xfrm>
          <a:custGeom>
            <a:avLst/>
            <a:gdLst/>
            <a:ahLst/>
            <a:cxnLst/>
            <a:rect l="l" t="t" r="r" b="b"/>
            <a:pathLst>
              <a:path w="3018899" h="358138">
                <a:moveTo>
                  <a:pt x="0" y="0"/>
                </a:moveTo>
                <a:lnTo>
                  <a:pt x="3018900" y="0"/>
                </a:lnTo>
                <a:lnTo>
                  <a:pt x="3018900" y="358138"/>
                </a:lnTo>
                <a:lnTo>
                  <a:pt x="0" y="358138"/>
                </a:lnTo>
                <a:lnTo>
                  <a:pt x="0" y="0"/>
                </a:lnTo>
                <a:close/>
              </a:path>
            </a:pathLst>
          </a:custGeom>
          <a:blipFill>
            <a:blip r:embed="rId4">
              <a:alphaModFix amt="34000"/>
            </a:blip>
            <a:stretch>
              <a:fillRect b="-142346"/>
            </a:stretch>
          </a:blipFill>
        </p:spPr>
      </p:sp>
      <p:sp>
        <p:nvSpPr>
          <p:cNvPr id="8" name="AutoShape 8"/>
          <p:cNvSpPr/>
          <p:nvPr/>
        </p:nvSpPr>
        <p:spPr>
          <a:xfrm>
            <a:off x="10809801" y="7597301"/>
            <a:ext cx="855939" cy="0"/>
          </a:xfrm>
          <a:prstGeom prst="line">
            <a:avLst/>
          </a:prstGeom>
          <a:ln w="9525" cap="flat">
            <a:solidFill>
              <a:srgbClr val="FFFFFF"/>
            </a:solidFill>
            <a:prstDash val="solid"/>
            <a:headEnd type="none" w="sm" len="sm"/>
            <a:tailEnd type="none" w="sm" len="sm"/>
          </a:ln>
        </p:spPr>
      </p:sp>
      <p:sp>
        <p:nvSpPr>
          <p:cNvPr id="9" name="Freeform 9"/>
          <p:cNvSpPr/>
          <p:nvPr/>
        </p:nvSpPr>
        <p:spPr>
          <a:xfrm rot="-10800000">
            <a:off x="14240401" y="8893561"/>
            <a:ext cx="3018899" cy="358138"/>
          </a:xfrm>
          <a:custGeom>
            <a:avLst/>
            <a:gdLst/>
            <a:ahLst/>
            <a:cxnLst/>
            <a:rect l="l" t="t" r="r" b="b"/>
            <a:pathLst>
              <a:path w="3018899" h="358138">
                <a:moveTo>
                  <a:pt x="0" y="0"/>
                </a:moveTo>
                <a:lnTo>
                  <a:pt x="3018899" y="0"/>
                </a:lnTo>
                <a:lnTo>
                  <a:pt x="3018899" y="358138"/>
                </a:lnTo>
                <a:lnTo>
                  <a:pt x="0" y="358138"/>
                </a:lnTo>
                <a:lnTo>
                  <a:pt x="0" y="0"/>
                </a:lnTo>
                <a:close/>
              </a:path>
            </a:pathLst>
          </a:custGeom>
          <a:blipFill>
            <a:blip r:embed="rId4">
              <a:alphaModFix amt="34000"/>
            </a:blip>
            <a:stretch>
              <a:fillRect b="-142346"/>
            </a:stretch>
          </a:blipFill>
        </p:spPr>
      </p:sp>
      <p:sp>
        <p:nvSpPr>
          <p:cNvPr id="10" name="AutoShape 10"/>
          <p:cNvSpPr/>
          <p:nvPr/>
        </p:nvSpPr>
        <p:spPr>
          <a:xfrm>
            <a:off x="14241615" y="7597301"/>
            <a:ext cx="855939" cy="0"/>
          </a:xfrm>
          <a:prstGeom prst="line">
            <a:avLst/>
          </a:prstGeom>
          <a:ln w="9525" cap="flat">
            <a:solidFill>
              <a:srgbClr val="FFFFFF"/>
            </a:solidFill>
            <a:prstDash val="solid"/>
            <a:headEnd type="none" w="sm" len="sm"/>
            <a:tailEnd type="none" w="sm" len="sm"/>
          </a:ln>
        </p:spPr>
      </p:sp>
      <p:grpSp>
        <p:nvGrpSpPr>
          <p:cNvPr id="11" name="Group 11"/>
          <p:cNvGrpSpPr/>
          <p:nvPr/>
        </p:nvGrpSpPr>
        <p:grpSpPr>
          <a:xfrm>
            <a:off x="17259300" y="-632682"/>
            <a:ext cx="1265364" cy="12653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8377C">
                    <a:alpha val="86000"/>
                  </a:srgbClr>
                </a:gs>
                <a:gs pos="50000">
                  <a:srgbClr val="006BB6">
                    <a:alpha val="86000"/>
                  </a:srgbClr>
                </a:gs>
                <a:gs pos="100000">
                  <a:srgbClr val="C9E9FF">
                    <a:alpha val="86000"/>
                  </a:srgbClr>
                </a:gs>
              </a:gsLst>
              <a:lin ang="2700000"/>
            </a:gradFill>
            <a:ln cap="sq">
              <a:no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5037233" y="1442869"/>
            <a:ext cx="496266" cy="4962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8377C">
                    <a:alpha val="86000"/>
                  </a:srgbClr>
                </a:gs>
                <a:gs pos="50000">
                  <a:srgbClr val="006BB6">
                    <a:alpha val="86000"/>
                  </a:srgbClr>
                </a:gs>
                <a:gs pos="100000">
                  <a:srgbClr val="C9E9FF">
                    <a:alpha val="86000"/>
                  </a:srgbClr>
                </a:gs>
              </a:gsLst>
              <a:lin ang="2700000"/>
            </a:gradFill>
            <a:ln cap="sq">
              <a:no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7" name="Freeform 17"/>
          <p:cNvSpPr/>
          <p:nvPr/>
        </p:nvSpPr>
        <p:spPr>
          <a:xfrm>
            <a:off x="10105120" y="1111269"/>
            <a:ext cx="7786862" cy="5504744"/>
          </a:xfrm>
          <a:custGeom>
            <a:avLst/>
            <a:gdLst/>
            <a:ahLst/>
            <a:cxnLst/>
            <a:rect l="l" t="t" r="r" b="b"/>
            <a:pathLst>
              <a:path w="7786862" h="5504744">
                <a:moveTo>
                  <a:pt x="0" y="0"/>
                </a:moveTo>
                <a:lnTo>
                  <a:pt x="7786862" y="0"/>
                </a:lnTo>
                <a:lnTo>
                  <a:pt x="7786862" y="5504745"/>
                </a:lnTo>
                <a:lnTo>
                  <a:pt x="0" y="5504745"/>
                </a:lnTo>
                <a:lnTo>
                  <a:pt x="0" y="0"/>
                </a:lnTo>
                <a:close/>
              </a:path>
            </a:pathLst>
          </a:custGeom>
          <a:blipFill>
            <a:blip r:embed="rId5"/>
            <a:stretch>
              <a:fillRect/>
            </a:stretch>
          </a:blipFill>
        </p:spPr>
      </p:sp>
      <p:sp>
        <p:nvSpPr>
          <p:cNvPr id="18" name="Freeform 18"/>
          <p:cNvSpPr/>
          <p:nvPr/>
        </p:nvSpPr>
        <p:spPr>
          <a:xfrm>
            <a:off x="10265744" y="6616014"/>
            <a:ext cx="7951743" cy="1979349"/>
          </a:xfrm>
          <a:custGeom>
            <a:avLst/>
            <a:gdLst/>
            <a:ahLst/>
            <a:cxnLst/>
            <a:rect l="l" t="t" r="r" b="b"/>
            <a:pathLst>
              <a:path w="7951743" h="1979349">
                <a:moveTo>
                  <a:pt x="0" y="0"/>
                </a:moveTo>
                <a:lnTo>
                  <a:pt x="7951743" y="0"/>
                </a:lnTo>
                <a:lnTo>
                  <a:pt x="7951743" y="1979348"/>
                </a:lnTo>
                <a:lnTo>
                  <a:pt x="0" y="1979348"/>
                </a:lnTo>
                <a:lnTo>
                  <a:pt x="0" y="0"/>
                </a:lnTo>
                <a:close/>
              </a:path>
            </a:pathLst>
          </a:custGeom>
          <a:blipFill>
            <a:blip r:embed="rId6"/>
            <a:stretch>
              <a:fillRect l="-21629" t="-14917" r="-5426" b="-74731"/>
            </a:stretch>
          </a:blipFill>
        </p:spPr>
      </p:sp>
      <p:sp>
        <p:nvSpPr>
          <p:cNvPr id="19" name="Freeform 19"/>
          <p:cNvSpPr/>
          <p:nvPr/>
        </p:nvSpPr>
        <p:spPr>
          <a:xfrm>
            <a:off x="827051" y="411499"/>
            <a:ext cx="7598602" cy="5497157"/>
          </a:xfrm>
          <a:custGeom>
            <a:avLst/>
            <a:gdLst/>
            <a:ahLst/>
            <a:cxnLst/>
            <a:rect l="l" t="t" r="r" b="b"/>
            <a:pathLst>
              <a:path w="7598602" h="5497157">
                <a:moveTo>
                  <a:pt x="0" y="0"/>
                </a:moveTo>
                <a:lnTo>
                  <a:pt x="7598602" y="0"/>
                </a:lnTo>
                <a:lnTo>
                  <a:pt x="7598602" y="5497157"/>
                </a:lnTo>
                <a:lnTo>
                  <a:pt x="0" y="5497157"/>
                </a:lnTo>
                <a:lnTo>
                  <a:pt x="0" y="0"/>
                </a:lnTo>
                <a:close/>
              </a:path>
            </a:pathLst>
          </a:custGeom>
          <a:blipFill>
            <a:blip r:embed="rId7"/>
            <a:stretch>
              <a:fillRect/>
            </a:stretch>
          </a:blipFill>
        </p:spPr>
      </p:sp>
      <p:sp>
        <p:nvSpPr>
          <p:cNvPr id="20" name="Freeform 20"/>
          <p:cNvSpPr/>
          <p:nvPr/>
        </p:nvSpPr>
        <p:spPr>
          <a:xfrm>
            <a:off x="805290" y="5908656"/>
            <a:ext cx="9156110" cy="2686706"/>
          </a:xfrm>
          <a:custGeom>
            <a:avLst/>
            <a:gdLst/>
            <a:ahLst/>
            <a:cxnLst/>
            <a:rect l="l" t="t" r="r" b="b"/>
            <a:pathLst>
              <a:path w="9156110" h="2686706">
                <a:moveTo>
                  <a:pt x="0" y="0"/>
                </a:moveTo>
                <a:lnTo>
                  <a:pt x="9156110" y="0"/>
                </a:lnTo>
                <a:lnTo>
                  <a:pt x="9156110" y="2686706"/>
                </a:lnTo>
                <a:lnTo>
                  <a:pt x="0" y="2686706"/>
                </a:lnTo>
                <a:lnTo>
                  <a:pt x="0" y="0"/>
                </a:lnTo>
                <a:close/>
              </a:path>
            </a:pathLst>
          </a:custGeom>
          <a:blipFill>
            <a:blip r:embed="rId8"/>
            <a:stretch>
              <a:fillRect l="-4978" t="-14073" r="-7254"/>
            </a:stretch>
          </a:blipFill>
        </p:spPr>
      </p:sp>
      <p:sp>
        <p:nvSpPr>
          <p:cNvPr id="21" name="TextBox 21"/>
          <p:cNvSpPr txBox="1"/>
          <p:nvPr/>
        </p:nvSpPr>
        <p:spPr>
          <a:xfrm>
            <a:off x="6960334" y="0"/>
            <a:ext cx="10133233" cy="817988"/>
          </a:xfrm>
          <a:prstGeom prst="rect">
            <a:avLst/>
          </a:prstGeom>
        </p:spPr>
        <p:txBody>
          <a:bodyPr lIns="0" tIns="0" rIns="0" bIns="0" rtlCol="0" anchor="t">
            <a:spAutoFit/>
          </a:bodyPr>
          <a:lstStyle/>
          <a:p>
            <a:pPr marL="0" lvl="0" indent="0" algn="r">
              <a:lnSpc>
                <a:spcPts val="6448"/>
              </a:lnSpc>
              <a:spcBef>
                <a:spcPct val="0"/>
              </a:spcBef>
            </a:pPr>
            <a:r>
              <a:rPr lang="en-US" sz="5373" b="1" spc="193">
                <a:solidFill>
                  <a:srgbClr val="2A2E3A"/>
                </a:solidFill>
                <a:latin typeface="Montserrat Classic Bold"/>
                <a:ea typeface="Montserrat Classic Bold"/>
                <a:cs typeface="Montserrat Classic Bold"/>
                <a:sym typeface="Montserrat Classic Bold"/>
              </a:rPr>
              <a:t>USE OF CUSTOM COLUMS</a:t>
            </a:r>
          </a:p>
        </p:txBody>
      </p:sp>
      <p:sp>
        <p:nvSpPr>
          <p:cNvPr id="22" name="TextBox 22"/>
          <p:cNvSpPr txBox="1"/>
          <p:nvPr/>
        </p:nvSpPr>
        <p:spPr>
          <a:xfrm>
            <a:off x="4136890" y="7686209"/>
            <a:ext cx="2657711" cy="1082426"/>
          </a:xfrm>
          <a:prstGeom prst="rect">
            <a:avLst/>
          </a:prstGeom>
        </p:spPr>
        <p:txBody>
          <a:bodyPr lIns="0" tIns="0" rIns="0" bIns="0" rtlCol="0" anchor="t">
            <a:spAutoFit/>
          </a:bodyPr>
          <a:lstStyle/>
          <a:p>
            <a:pPr marL="0" lvl="0" indent="0" algn="l">
              <a:lnSpc>
                <a:spcPts val="1782"/>
              </a:lnSpc>
              <a:spcBef>
                <a:spcPct val="0"/>
              </a:spcBef>
            </a:pPr>
            <a:r>
              <a:rPr lang="en-US" sz="1273" u="none" strike="noStrike" spc="28">
                <a:solidFill>
                  <a:srgbClr val="FFFFFF"/>
                </a:solidFill>
                <a:latin typeface="Montserrat"/>
                <a:ea typeface="Montserrat"/>
                <a:cs typeface="Montserrat"/>
                <a:sym typeface="Montserrat"/>
              </a:rPr>
              <a:t>Lorem ipsum dolor sit amet, consectetur adipiscing elit. Duis vulputate nulla at ante rhoncus, vel efficitur felis condimentum. Proin odio odio.</a:t>
            </a:r>
          </a:p>
        </p:txBody>
      </p:sp>
      <p:sp>
        <p:nvSpPr>
          <p:cNvPr id="23" name="TextBox 23"/>
          <p:cNvSpPr txBox="1"/>
          <p:nvPr/>
        </p:nvSpPr>
        <p:spPr>
          <a:xfrm>
            <a:off x="4134376" y="6927415"/>
            <a:ext cx="1711878" cy="367466"/>
          </a:xfrm>
          <a:prstGeom prst="rect">
            <a:avLst/>
          </a:prstGeom>
        </p:spPr>
        <p:txBody>
          <a:bodyPr lIns="0" tIns="0" rIns="0" bIns="0" rtlCol="0" anchor="t">
            <a:spAutoFit/>
          </a:bodyPr>
          <a:lstStyle/>
          <a:p>
            <a:pPr algn="l">
              <a:lnSpc>
                <a:spcPts val="3144"/>
              </a:lnSpc>
            </a:pPr>
            <a:r>
              <a:rPr lang="en-US" sz="1747" b="1">
                <a:solidFill>
                  <a:srgbClr val="FFFFFF"/>
                </a:solidFill>
                <a:latin typeface="Montserrat Bold"/>
                <a:ea typeface="Montserrat Bold"/>
                <a:cs typeface="Montserrat Bold"/>
                <a:sym typeface="Montserrat Bold"/>
              </a:rPr>
              <a:t>Aaron Loeb</a:t>
            </a:r>
          </a:p>
        </p:txBody>
      </p:sp>
      <p:sp>
        <p:nvSpPr>
          <p:cNvPr id="24" name="TextBox 24"/>
          <p:cNvSpPr txBox="1"/>
          <p:nvPr/>
        </p:nvSpPr>
        <p:spPr>
          <a:xfrm>
            <a:off x="7572228" y="7686209"/>
            <a:ext cx="2657711" cy="1082426"/>
          </a:xfrm>
          <a:prstGeom prst="rect">
            <a:avLst/>
          </a:prstGeom>
        </p:spPr>
        <p:txBody>
          <a:bodyPr lIns="0" tIns="0" rIns="0" bIns="0" rtlCol="0" anchor="t">
            <a:spAutoFit/>
          </a:bodyPr>
          <a:lstStyle/>
          <a:p>
            <a:pPr marL="0" lvl="0" indent="0" algn="l">
              <a:lnSpc>
                <a:spcPts val="1782"/>
              </a:lnSpc>
              <a:spcBef>
                <a:spcPct val="0"/>
              </a:spcBef>
            </a:pPr>
            <a:r>
              <a:rPr lang="en-US" sz="1273" u="none" strike="noStrike" spc="28">
                <a:solidFill>
                  <a:srgbClr val="FFFFFF"/>
                </a:solidFill>
                <a:latin typeface="Montserrat"/>
                <a:ea typeface="Montserrat"/>
                <a:cs typeface="Montserrat"/>
                <a:sym typeface="Montserrat"/>
              </a:rPr>
              <a:t>Lorem ipsum dolor sit amet, consectetur adipiscing elit. Duis vulputate nulla at ante rhoncus, vel efficitur felis condimentum. Proin odio odio.</a:t>
            </a:r>
          </a:p>
        </p:txBody>
      </p:sp>
      <p:sp>
        <p:nvSpPr>
          <p:cNvPr id="25" name="TextBox 25"/>
          <p:cNvSpPr txBox="1"/>
          <p:nvPr/>
        </p:nvSpPr>
        <p:spPr>
          <a:xfrm>
            <a:off x="7572228" y="7324506"/>
            <a:ext cx="2296950" cy="209638"/>
          </a:xfrm>
          <a:prstGeom prst="rect">
            <a:avLst/>
          </a:prstGeom>
        </p:spPr>
        <p:txBody>
          <a:bodyPr lIns="0" tIns="0" rIns="0" bIns="0" rtlCol="0" anchor="t">
            <a:spAutoFit/>
          </a:bodyPr>
          <a:lstStyle/>
          <a:p>
            <a:pPr marL="0" lvl="0" indent="0" algn="l">
              <a:lnSpc>
                <a:spcPts val="1782"/>
              </a:lnSpc>
              <a:spcBef>
                <a:spcPct val="0"/>
              </a:spcBef>
            </a:pPr>
            <a:r>
              <a:rPr lang="en-US" sz="1273" spc="28">
                <a:solidFill>
                  <a:srgbClr val="FFFFFF"/>
                </a:solidFill>
                <a:latin typeface="Montserrat"/>
                <a:ea typeface="Montserrat"/>
                <a:cs typeface="Montserrat"/>
                <a:sym typeface="Montserrat"/>
              </a:rPr>
              <a:t>Marketing Manager</a:t>
            </a:r>
          </a:p>
        </p:txBody>
      </p:sp>
      <p:sp>
        <p:nvSpPr>
          <p:cNvPr id="26" name="TextBox 26"/>
          <p:cNvSpPr txBox="1"/>
          <p:nvPr/>
        </p:nvSpPr>
        <p:spPr>
          <a:xfrm>
            <a:off x="7569714" y="6927415"/>
            <a:ext cx="1711878" cy="367466"/>
          </a:xfrm>
          <a:prstGeom prst="rect">
            <a:avLst/>
          </a:prstGeom>
        </p:spPr>
        <p:txBody>
          <a:bodyPr lIns="0" tIns="0" rIns="0" bIns="0" rtlCol="0" anchor="t">
            <a:spAutoFit/>
          </a:bodyPr>
          <a:lstStyle/>
          <a:p>
            <a:pPr algn="l">
              <a:lnSpc>
                <a:spcPts val="3144"/>
              </a:lnSpc>
            </a:pPr>
            <a:r>
              <a:rPr lang="en-US" sz="1747" b="1">
                <a:solidFill>
                  <a:srgbClr val="FFFFFF"/>
                </a:solidFill>
                <a:latin typeface="Montserrat Bold"/>
                <a:ea typeface="Montserrat Bold"/>
                <a:cs typeface="Montserrat Bold"/>
                <a:sym typeface="Montserrat Bold"/>
              </a:rPr>
              <a:t>Alfredo Torres</a:t>
            </a:r>
          </a:p>
        </p:txBody>
      </p:sp>
      <p:sp>
        <p:nvSpPr>
          <p:cNvPr id="27" name="TextBox 27"/>
          <p:cNvSpPr txBox="1"/>
          <p:nvPr/>
        </p:nvSpPr>
        <p:spPr>
          <a:xfrm>
            <a:off x="11004042" y="7679608"/>
            <a:ext cx="2657711" cy="1082426"/>
          </a:xfrm>
          <a:prstGeom prst="rect">
            <a:avLst/>
          </a:prstGeom>
        </p:spPr>
        <p:txBody>
          <a:bodyPr lIns="0" tIns="0" rIns="0" bIns="0" rtlCol="0" anchor="t">
            <a:spAutoFit/>
          </a:bodyPr>
          <a:lstStyle/>
          <a:p>
            <a:pPr marL="0" lvl="0" indent="0" algn="l">
              <a:lnSpc>
                <a:spcPts val="1782"/>
              </a:lnSpc>
              <a:spcBef>
                <a:spcPct val="0"/>
              </a:spcBef>
            </a:pPr>
            <a:r>
              <a:rPr lang="en-US" sz="1273" u="none" strike="noStrike" spc="28">
                <a:solidFill>
                  <a:srgbClr val="FFFFFF"/>
                </a:solidFill>
                <a:latin typeface="Montserrat"/>
                <a:ea typeface="Montserrat"/>
                <a:cs typeface="Montserrat"/>
                <a:sym typeface="Montserrat"/>
              </a:rPr>
              <a:t>Lorem ipsum dolor sit amet, consectetur adipiscing elit. Duis vulputate nulla at ante rhoncus, vel efficitur felis condimentum. Proin odio odio.</a:t>
            </a:r>
          </a:p>
        </p:txBody>
      </p:sp>
      <p:sp>
        <p:nvSpPr>
          <p:cNvPr id="28" name="TextBox 28"/>
          <p:cNvSpPr txBox="1"/>
          <p:nvPr/>
        </p:nvSpPr>
        <p:spPr>
          <a:xfrm>
            <a:off x="11001528" y="6920814"/>
            <a:ext cx="2660225" cy="367466"/>
          </a:xfrm>
          <a:prstGeom prst="rect">
            <a:avLst/>
          </a:prstGeom>
        </p:spPr>
        <p:txBody>
          <a:bodyPr lIns="0" tIns="0" rIns="0" bIns="0" rtlCol="0" anchor="t">
            <a:spAutoFit/>
          </a:bodyPr>
          <a:lstStyle/>
          <a:p>
            <a:pPr algn="l">
              <a:lnSpc>
                <a:spcPts val="3144"/>
              </a:lnSpc>
            </a:pPr>
            <a:r>
              <a:rPr lang="en-US" sz="1747" b="1">
                <a:solidFill>
                  <a:srgbClr val="FFFFFF"/>
                </a:solidFill>
                <a:latin typeface="Montserrat Bold"/>
                <a:ea typeface="Montserrat Bold"/>
                <a:cs typeface="Montserrat Bold"/>
                <a:sym typeface="Montserrat Bold"/>
              </a:rPr>
              <a:t>Drew Holloway</a:t>
            </a:r>
          </a:p>
        </p:txBody>
      </p:sp>
      <p:sp>
        <p:nvSpPr>
          <p:cNvPr id="29" name="TextBox 29"/>
          <p:cNvSpPr txBox="1"/>
          <p:nvPr/>
        </p:nvSpPr>
        <p:spPr>
          <a:xfrm>
            <a:off x="14435856" y="7679608"/>
            <a:ext cx="2657711" cy="1082426"/>
          </a:xfrm>
          <a:prstGeom prst="rect">
            <a:avLst/>
          </a:prstGeom>
        </p:spPr>
        <p:txBody>
          <a:bodyPr lIns="0" tIns="0" rIns="0" bIns="0" rtlCol="0" anchor="t">
            <a:spAutoFit/>
          </a:bodyPr>
          <a:lstStyle/>
          <a:p>
            <a:pPr marL="0" lvl="0" indent="0" algn="l">
              <a:lnSpc>
                <a:spcPts val="1782"/>
              </a:lnSpc>
              <a:spcBef>
                <a:spcPct val="0"/>
              </a:spcBef>
            </a:pPr>
            <a:r>
              <a:rPr lang="en-US" sz="1273" u="none" strike="noStrike" spc="28">
                <a:solidFill>
                  <a:srgbClr val="FFFFFF"/>
                </a:solidFill>
                <a:latin typeface="Montserrat"/>
                <a:ea typeface="Montserrat"/>
                <a:cs typeface="Montserrat"/>
                <a:sym typeface="Montserrat"/>
              </a:rPr>
              <a:t>Lorem ipsum dolor sit amet, consectetur adipiscing elit. Duis vulputate nulla at ante rhoncus, vel efficitur felis condimentum. Proin odio odio.</a:t>
            </a:r>
          </a:p>
        </p:txBody>
      </p:sp>
      <p:sp>
        <p:nvSpPr>
          <p:cNvPr id="30" name="TextBox 30"/>
          <p:cNvSpPr txBox="1"/>
          <p:nvPr/>
        </p:nvSpPr>
        <p:spPr>
          <a:xfrm>
            <a:off x="14435856" y="7317905"/>
            <a:ext cx="2296950" cy="209638"/>
          </a:xfrm>
          <a:prstGeom prst="rect">
            <a:avLst/>
          </a:prstGeom>
        </p:spPr>
        <p:txBody>
          <a:bodyPr lIns="0" tIns="0" rIns="0" bIns="0" rtlCol="0" anchor="t">
            <a:spAutoFit/>
          </a:bodyPr>
          <a:lstStyle/>
          <a:p>
            <a:pPr marL="0" lvl="0" indent="0" algn="l">
              <a:lnSpc>
                <a:spcPts val="1782"/>
              </a:lnSpc>
              <a:spcBef>
                <a:spcPct val="0"/>
              </a:spcBef>
            </a:pPr>
            <a:r>
              <a:rPr lang="en-US" sz="1273" spc="28">
                <a:solidFill>
                  <a:srgbClr val="FFFFFF"/>
                </a:solidFill>
                <a:latin typeface="Montserrat"/>
                <a:ea typeface="Montserrat"/>
                <a:cs typeface="Montserrat"/>
                <a:sym typeface="Montserrat"/>
              </a:rPr>
              <a:t>Social Media Manager</a:t>
            </a:r>
          </a:p>
        </p:txBody>
      </p:sp>
      <p:sp>
        <p:nvSpPr>
          <p:cNvPr id="31" name="TextBox 31"/>
          <p:cNvSpPr txBox="1"/>
          <p:nvPr/>
        </p:nvSpPr>
        <p:spPr>
          <a:xfrm>
            <a:off x="14433342" y="6920814"/>
            <a:ext cx="2071881" cy="367466"/>
          </a:xfrm>
          <a:prstGeom prst="rect">
            <a:avLst/>
          </a:prstGeom>
        </p:spPr>
        <p:txBody>
          <a:bodyPr lIns="0" tIns="0" rIns="0" bIns="0" rtlCol="0" anchor="t">
            <a:spAutoFit/>
          </a:bodyPr>
          <a:lstStyle/>
          <a:p>
            <a:pPr algn="l">
              <a:lnSpc>
                <a:spcPts val="3144"/>
              </a:lnSpc>
            </a:pPr>
            <a:r>
              <a:rPr lang="en-US" sz="1747" b="1">
                <a:solidFill>
                  <a:srgbClr val="FFFFFF"/>
                </a:solidFill>
                <a:latin typeface="Montserrat Bold"/>
                <a:ea typeface="Montserrat Bold"/>
                <a:cs typeface="Montserrat Bold"/>
                <a:sym typeface="Montserrat Bold"/>
              </a:rPr>
              <a:t>Claudia Alves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0348" y="269281"/>
            <a:ext cx="17188952" cy="1094740"/>
          </a:xfrm>
          <a:prstGeom prst="rect">
            <a:avLst/>
          </a:prstGeom>
        </p:spPr>
        <p:txBody>
          <a:bodyPr lIns="0" tIns="0" rIns="0" bIns="0" rtlCol="0" anchor="t">
            <a:spAutoFit/>
          </a:bodyPr>
          <a:lstStyle/>
          <a:p>
            <a:pPr algn="ctr">
              <a:lnSpc>
                <a:spcPts val="8959"/>
              </a:lnSpc>
            </a:pPr>
            <a:r>
              <a:rPr lang="en-US" sz="6399" b="1">
                <a:solidFill>
                  <a:srgbClr val="FFFFFF"/>
                </a:solidFill>
                <a:latin typeface="Montserrat Bold"/>
                <a:ea typeface="Montserrat Bold"/>
                <a:cs typeface="Montserrat Bold"/>
                <a:sym typeface="Montserrat Bold"/>
              </a:rPr>
              <a:t>CLEANED DATA AFTER LOADING BACK</a:t>
            </a:r>
          </a:p>
        </p:txBody>
      </p:sp>
      <p:sp>
        <p:nvSpPr>
          <p:cNvPr id="8" name="Freeform 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9" name="Freeform 9"/>
          <p:cNvSpPr/>
          <p:nvPr/>
        </p:nvSpPr>
        <p:spPr>
          <a:xfrm>
            <a:off x="70348" y="1484917"/>
            <a:ext cx="18162636" cy="8802083"/>
          </a:xfrm>
          <a:custGeom>
            <a:avLst/>
            <a:gdLst/>
            <a:ahLst/>
            <a:cxnLst/>
            <a:rect l="l" t="t" r="r" b="b"/>
            <a:pathLst>
              <a:path w="18162636" h="8802083">
                <a:moveTo>
                  <a:pt x="0" y="0"/>
                </a:moveTo>
                <a:lnTo>
                  <a:pt x="18162636" y="0"/>
                </a:lnTo>
                <a:lnTo>
                  <a:pt x="18162636" y="8802083"/>
                </a:lnTo>
                <a:lnTo>
                  <a:pt x="0" y="8802083"/>
                </a:lnTo>
                <a:lnTo>
                  <a:pt x="0" y="0"/>
                </a:lnTo>
                <a:close/>
              </a:path>
            </a:pathLst>
          </a:custGeom>
          <a:blipFill>
            <a:blip r:embed="rId5"/>
            <a:stretch>
              <a:fillRect l="-2040" r="-990" b="-8957"/>
            </a:stretch>
          </a:blipFill>
        </p:spPr>
      </p:sp>
      <p:sp>
        <p:nvSpPr>
          <p:cNvPr id="10" name="Freeform 10"/>
          <p:cNvSpPr/>
          <p:nvPr/>
        </p:nvSpPr>
        <p:spPr>
          <a:xfrm>
            <a:off x="17094267" y="0"/>
            <a:ext cx="1193733" cy="1148093"/>
          </a:xfrm>
          <a:custGeom>
            <a:avLst/>
            <a:gdLst/>
            <a:ahLst/>
            <a:cxnLst/>
            <a:rect l="l" t="t" r="r" b="b"/>
            <a:pathLst>
              <a:path w="1193733" h="1148093">
                <a:moveTo>
                  <a:pt x="0" y="0"/>
                </a:moveTo>
                <a:lnTo>
                  <a:pt x="1193733" y="0"/>
                </a:lnTo>
                <a:lnTo>
                  <a:pt x="1193733" y="1148093"/>
                </a:lnTo>
                <a:lnTo>
                  <a:pt x="0" y="1148093"/>
                </a:lnTo>
                <a:lnTo>
                  <a:pt x="0" y="0"/>
                </a:lnTo>
                <a:close/>
              </a:path>
            </a:pathLst>
          </a:custGeom>
          <a:blipFill>
            <a:blip r:embed="rId6"/>
            <a:stretch>
              <a:fillRect l="-133018" t="-475" b="-475"/>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0348" y="269281"/>
            <a:ext cx="17188952" cy="1094740"/>
          </a:xfrm>
          <a:prstGeom prst="rect">
            <a:avLst/>
          </a:prstGeom>
        </p:spPr>
        <p:txBody>
          <a:bodyPr lIns="0" tIns="0" rIns="0" bIns="0" rtlCol="0" anchor="t">
            <a:spAutoFit/>
          </a:bodyPr>
          <a:lstStyle/>
          <a:p>
            <a:pPr algn="ctr">
              <a:lnSpc>
                <a:spcPts val="8959"/>
              </a:lnSpc>
            </a:pPr>
            <a:r>
              <a:rPr lang="en-US" sz="6399" b="1">
                <a:solidFill>
                  <a:srgbClr val="FFFFFF"/>
                </a:solidFill>
                <a:latin typeface="Montserrat Bold"/>
                <a:ea typeface="Montserrat Bold"/>
                <a:cs typeface="Montserrat Bold"/>
                <a:sym typeface="Montserrat Bold"/>
              </a:rPr>
              <a:t>CLEANED DATASET</a:t>
            </a:r>
          </a:p>
        </p:txBody>
      </p:sp>
      <p:sp>
        <p:nvSpPr>
          <p:cNvPr id="8" name="Freeform 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9" name="Freeform 9"/>
          <p:cNvSpPr/>
          <p:nvPr/>
        </p:nvSpPr>
        <p:spPr>
          <a:xfrm>
            <a:off x="0" y="1541200"/>
            <a:ext cx="18217652" cy="8745800"/>
          </a:xfrm>
          <a:custGeom>
            <a:avLst/>
            <a:gdLst/>
            <a:ahLst/>
            <a:cxnLst/>
            <a:rect l="l" t="t" r="r" b="b"/>
            <a:pathLst>
              <a:path w="18217652" h="8745800">
                <a:moveTo>
                  <a:pt x="0" y="0"/>
                </a:moveTo>
                <a:lnTo>
                  <a:pt x="18217652" y="0"/>
                </a:lnTo>
                <a:lnTo>
                  <a:pt x="18217652" y="8745800"/>
                </a:lnTo>
                <a:lnTo>
                  <a:pt x="0" y="8745800"/>
                </a:lnTo>
                <a:lnTo>
                  <a:pt x="0" y="0"/>
                </a:lnTo>
                <a:close/>
              </a:path>
            </a:pathLst>
          </a:custGeom>
          <a:blipFill>
            <a:blip r:embed="rId5"/>
            <a:stretch>
              <a:fillRect b="-5452"/>
            </a:stretch>
          </a:blipFill>
        </p:spPr>
      </p:sp>
      <p:sp>
        <p:nvSpPr>
          <p:cNvPr id="10" name="Freeform 10"/>
          <p:cNvSpPr/>
          <p:nvPr/>
        </p:nvSpPr>
        <p:spPr>
          <a:xfrm>
            <a:off x="13477834" y="454653"/>
            <a:ext cx="1193733" cy="1148093"/>
          </a:xfrm>
          <a:custGeom>
            <a:avLst/>
            <a:gdLst/>
            <a:ahLst/>
            <a:cxnLst/>
            <a:rect l="l" t="t" r="r" b="b"/>
            <a:pathLst>
              <a:path w="1193733" h="1148093">
                <a:moveTo>
                  <a:pt x="0" y="0"/>
                </a:moveTo>
                <a:lnTo>
                  <a:pt x="1193733" y="0"/>
                </a:lnTo>
                <a:lnTo>
                  <a:pt x="1193733" y="1148094"/>
                </a:lnTo>
                <a:lnTo>
                  <a:pt x="0" y="1148094"/>
                </a:lnTo>
                <a:lnTo>
                  <a:pt x="0" y="0"/>
                </a:lnTo>
                <a:close/>
              </a:path>
            </a:pathLst>
          </a:custGeom>
          <a:blipFill>
            <a:blip r:embed="rId6"/>
            <a:stretch>
              <a:fillRect l="-133018" t="-475" b="-475"/>
            </a:stretch>
          </a:blipFill>
        </p:spPr>
      </p:sp>
      <p:sp>
        <p:nvSpPr>
          <p:cNvPr id="11" name="Freeform 11"/>
          <p:cNvSpPr/>
          <p:nvPr/>
        </p:nvSpPr>
        <p:spPr>
          <a:xfrm>
            <a:off x="2957078" y="0"/>
            <a:ext cx="1193733" cy="1148093"/>
          </a:xfrm>
          <a:custGeom>
            <a:avLst/>
            <a:gdLst/>
            <a:ahLst/>
            <a:cxnLst/>
            <a:rect l="l" t="t" r="r" b="b"/>
            <a:pathLst>
              <a:path w="1193733" h="1148093">
                <a:moveTo>
                  <a:pt x="0" y="0"/>
                </a:moveTo>
                <a:lnTo>
                  <a:pt x="1193733" y="0"/>
                </a:lnTo>
                <a:lnTo>
                  <a:pt x="1193733" y="1148093"/>
                </a:lnTo>
                <a:lnTo>
                  <a:pt x="0" y="1148093"/>
                </a:lnTo>
                <a:lnTo>
                  <a:pt x="0" y="0"/>
                </a:lnTo>
                <a:close/>
              </a:path>
            </a:pathLst>
          </a:custGeom>
          <a:blipFill>
            <a:blip r:embed="rId6"/>
            <a:stretch>
              <a:fillRect l="-133018" t="-475" b="-475"/>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61130" y="6320955"/>
            <a:ext cx="614481" cy="614481"/>
          </a:xfrm>
          <a:custGeom>
            <a:avLst/>
            <a:gdLst/>
            <a:ahLst/>
            <a:cxnLst/>
            <a:rect l="l" t="t" r="r" b="b"/>
            <a:pathLst>
              <a:path w="614481" h="614481">
                <a:moveTo>
                  <a:pt x="0" y="0"/>
                </a:moveTo>
                <a:lnTo>
                  <a:pt x="614481" y="0"/>
                </a:lnTo>
                <a:lnTo>
                  <a:pt x="614481" y="614480"/>
                </a:lnTo>
                <a:lnTo>
                  <a:pt x="0" y="61448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a:off x="8108243" y="712609"/>
            <a:ext cx="14626818" cy="8111235"/>
          </a:xfrm>
          <a:custGeom>
            <a:avLst/>
            <a:gdLst/>
            <a:ahLst/>
            <a:cxnLst/>
            <a:rect l="l" t="t" r="r" b="b"/>
            <a:pathLst>
              <a:path w="14626818" h="8111235">
                <a:moveTo>
                  <a:pt x="0" y="0"/>
                </a:moveTo>
                <a:lnTo>
                  <a:pt x="14626818" y="0"/>
                </a:lnTo>
                <a:lnTo>
                  <a:pt x="14626818" y="8111236"/>
                </a:lnTo>
                <a:lnTo>
                  <a:pt x="0" y="811123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p:cNvGrpSpPr>
            <a:grpSpLocks noChangeAspect="1"/>
          </p:cNvGrpSpPr>
          <p:nvPr/>
        </p:nvGrpSpPr>
        <p:grpSpPr>
          <a:xfrm>
            <a:off x="1624065" y="5619303"/>
            <a:ext cx="2632265" cy="2632265"/>
            <a:chOff x="0" y="0"/>
            <a:chExt cx="6350000" cy="6350000"/>
          </a:xfrm>
        </p:grpSpPr>
        <p:sp>
          <p:nvSpPr>
            <p:cNvPr id="5" name="Freeform 5"/>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a:stretch>
            </a:blipFill>
          </p:spPr>
        </p:sp>
        <p:sp>
          <p:nvSpPr>
            <p:cNvPr id="6" name="Freeform 6"/>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gradFill rotWithShape="1">
              <a:gsLst>
                <a:gs pos="0">
                  <a:srgbClr val="08377C">
                    <a:alpha val="100000"/>
                  </a:srgbClr>
                </a:gs>
                <a:gs pos="50000">
                  <a:srgbClr val="006BB6">
                    <a:alpha val="100000"/>
                  </a:srgbClr>
                </a:gs>
                <a:gs pos="100000">
                  <a:srgbClr val="C9E9FF">
                    <a:alpha val="100000"/>
                  </a:srgbClr>
                </a:gs>
              </a:gsLst>
              <a:lin ang="2700000"/>
            </a:gradFill>
          </p:spPr>
        </p:sp>
      </p:grpSp>
      <p:sp>
        <p:nvSpPr>
          <p:cNvPr id="7" name="TextBox 7"/>
          <p:cNvSpPr txBox="1"/>
          <p:nvPr/>
        </p:nvSpPr>
        <p:spPr>
          <a:xfrm>
            <a:off x="2061050" y="2715257"/>
            <a:ext cx="7415628" cy="1257047"/>
          </a:xfrm>
          <a:prstGeom prst="rect">
            <a:avLst/>
          </a:prstGeom>
        </p:spPr>
        <p:txBody>
          <a:bodyPr lIns="0" tIns="0" rIns="0" bIns="0" rtlCol="0" anchor="t">
            <a:spAutoFit/>
          </a:bodyPr>
          <a:lstStyle/>
          <a:p>
            <a:pPr marL="0" lvl="0" indent="0" algn="l">
              <a:lnSpc>
                <a:spcPts val="9873"/>
              </a:lnSpc>
              <a:spcBef>
                <a:spcPct val="0"/>
              </a:spcBef>
            </a:pPr>
            <a:r>
              <a:rPr lang="en-US" sz="8227" b="1" u="none" strike="noStrike" spc="296">
                <a:solidFill>
                  <a:srgbClr val="2A2E3A"/>
                </a:solidFill>
                <a:latin typeface="Montserrat Classic Bold"/>
                <a:ea typeface="Montserrat Classic Bold"/>
                <a:cs typeface="Montserrat Classic Bold"/>
                <a:sym typeface="Montserrat Classic Bold"/>
              </a:rPr>
              <a:t>Thank You!</a:t>
            </a:r>
          </a:p>
        </p:txBody>
      </p:sp>
      <p:grpSp>
        <p:nvGrpSpPr>
          <p:cNvPr id="8" name="Group 8"/>
          <p:cNvGrpSpPr/>
          <p:nvPr/>
        </p:nvGrpSpPr>
        <p:grpSpPr>
          <a:xfrm>
            <a:off x="1723231" y="1690845"/>
            <a:ext cx="1219028" cy="12190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6666" r="-16666"/>
              </a:stretch>
            </a:blipFill>
          </p:spPr>
        </p:sp>
      </p:grpSp>
      <p:sp>
        <p:nvSpPr>
          <p:cNvPr id="10" name="Freeform 10"/>
          <p:cNvSpPr/>
          <p:nvPr/>
        </p:nvSpPr>
        <p:spPr>
          <a:xfrm>
            <a:off x="7998695" y="5231003"/>
            <a:ext cx="776600" cy="776600"/>
          </a:xfrm>
          <a:custGeom>
            <a:avLst/>
            <a:gdLst/>
            <a:ahLst/>
            <a:cxnLst/>
            <a:rect l="l" t="t" r="r" b="b"/>
            <a:pathLst>
              <a:path w="776600" h="776600">
                <a:moveTo>
                  <a:pt x="0" y="0"/>
                </a:moveTo>
                <a:lnTo>
                  <a:pt x="776600" y="0"/>
                </a:lnTo>
                <a:lnTo>
                  <a:pt x="776600" y="776600"/>
                </a:lnTo>
                <a:lnTo>
                  <a:pt x="0" y="776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2061050" y="4085251"/>
            <a:ext cx="8304859" cy="866969"/>
          </a:xfrm>
          <a:prstGeom prst="rect">
            <a:avLst/>
          </a:prstGeom>
        </p:spPr>
        <p:txBody>
          <a:bodyPr lIns="0" tIns="0" rIns="0" bIns="0" rtlCol="0" anchor="t">
            <a:spAutoFit/>
          </a:bodyPr>
          <a:lstStyle/>
          <a:p>
            <a:pPr marL="0" lvl="0" indent="0" algn="just">
              <a:lnSpc>
                <a:spcPts val="6863"/>
              </a:lnSpc>
              <a:spcBef>
                <a:spcPct val="0"/>
              </a:spcBef>
            </a:pPr>
            <a:r>
              <a:rPr lang="en-US" sz="5719" b="1" u="none" strike="noStrike" spc="205">
                <a:solidFill>
                  <a:srgbClr val="006BB6"/>
                </a:solidFill>
                <a:latin typeface="Montserrat Classic Bold"/>
                <a:ea typeface="Montserrat Classic Bold"/>
                <a:cs typeface="Montserrat Classic Bold"/>
                <a:sym typeface="Montserrat Classic Bold"/>
              </a:rPr>
              <a:t>Contact me</a:t>
            </a:r>
          </a:p>
        </p:txBody>
      </p:sp>
      <p:sp>
        <p:nvSpPr>
          <p:cNvPr id="12" name="TextBox 12"/>
          <p:cNvSpPr txBox="1"/>
          <p:nvPr/>
        </p:nvSpPr>
        <p:spPr>
          <a:xfrm>
            <a:off x="5478350" y="6247878"/>
            <a:ext cx="1161433" cy="380317"/>
          </a:xfrm>
          <a:prstGeom prst="rect">
            <a:avLst/>
          </a:prstGeom>
        </p:spPr>
        <p:txBody>
          <a:bodyPr lIns="0" tIns="0" rIns="0" bIns="0" rtlCol="0" anchor="t">
            <a:spAutoFit/>
          </a:bodyPr>
          <a:lstStyle/>
          <a:p>
            <a:pPr algn="l">
              <a:lnSpc>
                <a:spcPts val="3187"/>
              </a:lnSpc>
              <a:spcBef>
                <a:spcPct val="0"/>
              </a:spcBef>
            </a:pPr>
            <a:r>
              <a:rPr lang="en-US" sz="2276" b="1">
                <a:solidFill>
                  <a:srgbClr val="006BB6"/>
                </a:solidFill>
                <a:latin typeface="Montserrat Semi-Bold"/>
                <a:ea typeface="Montserrat Semi-Bold"/>
                <a:cs typeface="Montserrat Semi-Bold"/>
                <a:sym typeface="Montserrat Semi-Bold"/>
              </a:rPr>
              <a:t>Mail</a:t>
            </a:r>
          </a:p>
        </p:txBody>
      </p:sp>
      <p:sp>
        <p:nvSpPr>
          <p:cNvPr id="13" name="TextBox 13"/>
          <p:cNvSpPr txBox="1"/>
          <p:nvPr/>
        </p:nvSpPr>
        <p:spPr>
          <a:xfrm>
            <a:off x="5478350" y="6612155"/>
            <a:ext cx="4413842" cy="323281"/>
          </a:xfrm>
          <a:prstGeom prst="rect">
            <a:avLst/>
          </a:prstGeom>
        </p:spPr>
        <p:txBody>
          <a:bodyPr lIns="0" tIns="0" rIns="0" bIns="0" rtlCol="0" anchor="t">
            <a:spAutoFit/>
          </a:bodyPr>
          <a:lstStyle/>
          <a:p>
            <a:pPr algn="l">
              <a:lnSpc>
                <a:spcPts val="2656"/>
              </a:lnSpc>
              <a:spcBef>
                <a:spcPct val="0"/>
              </a:spcBef>
            </a:pPr>
            <a:r>
              <a:rPr lang="en-US" sz="1897">
                <a:solidFill>
                  <a:srgbClr val="010101"/>
                </a:solidFill>
                <a:latin typeface="Montserrat"/>
                <a:ea typeface="Montserrat"/>
                <a:cs typeface="Montserrat"/>
                <a:sym typeface="Montserrat"/>
              </a:rPr>
              <a:t>syedibrahim7659@gmail.com</a:t>
            </a:r>
          </a:p>
        </p:txBody>
      </p:sp>
      <p:sp>
        <p:nvSpPr>
          <p:cNvPr id="14" name="TextBox 14"/>
          <p:cNvSpPr txBox="1"/>
          <p:nvPr/>
        </p:nvSpPr>
        <p:spPr>
          <a:xfrm>
            <a:off x="3174694" y="1887418"/>
            <a:ext cx="2167395" cy="835407"/>
          </a:xfrm>
          <a:prstGeom prst="rect">
            <a:avLst/>
          </a:prstGeom>
        </p:spPr>
        <p:txBody>
          <a:bodyPr lIns="0" tIns="0" rIns="0" bIns="0" rtlCol="0" anchor="t">
            <a:spAutoFit/>
          </a:bodyPr>
          <a:lstStyle/>
          <a:p>
            <a:pPr algn="l">
              <a:lnSpc>
                <a:spcPts val="3276"/>
              </a:lnSpc>
            </a:pPr>
            <a:r>
              <a:rPr lang="en-US" sz="2824" spc="110">
                <a:solidFill>
                  <a:srgbClr val="08377C"/>
                </a:solidFill>
                <a:latin typeface="Montserrat Classic"/>
                <a:ea typeface="Montserrat Classic"/>
                <a:cs typeface="Montserrat Classic"/>
                <a:sym typeface="Montserrat Classic"/>
              </a:rPr>
              <a:t>audible Company</a:t>
            </a:r>
          </a:p>
        </p:txBody>
      </p:sp>
      <p:sp>
        <p:nvSpPr>
          <p:cNvPr id="15" name="TextBox 15"/>
          <p:cNvSpPr txBox="1"/>
          <p:nvPr/>
        </p:nvSpPr>
        <p:spPr>
          <a:xfrm>
            <a:off x="4561130" y="5140634"/>
            <a:ext cx="2604939" cy="866969"/>
          </a:xfrm>
          <a:prstGeom prst="rect">
            <a:avLst/>
          </a:prstGeom>
        </p:spPr>
        <p:txBody>
          <a:bodyPr lIns="0" tIns="0" rIns="0" bIns="0" rtlCol="0" anchor="t">
            <a:spAutoFit/>
          </a:bodyPr>
          <a:lstStyle/>
          <a:p>
            <a:pPr marL="0" lvl="0" indent="0" algn="just">
              <a:lnSpc>
                <a:spcPts val="6863"/>
              </a:lnSpc>
              <a:spcBef>
                <a:spcPct val="0"/>
              </a:spcBef>
            </a:pPr>
            <a:r>
              <a:rPr lang="en-US" sz="5719" b="1" spc="205">
                <a:solidFill>
                  <a:srgbClr val="006BB6"/>
                </a:solidFill>
                <a:latin typeface="Montserrat Classic Bold"/>
                <a:ea typeface="Montserrat Classic Bold"/>
                <a:cs typeface="Montserrat Classic Bold"/>
                <a:sym typeface="Montserrat Classic Bold"/>
              </a:rPr>
              <a:t>social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6248" y="3023538"/>
            <a:ext cx="526554" cy="532663"/>
            <a:chOff x="0" y="0"/>
            <a:chExt cx="119806" cy="121196"/>
          </a:xfrm>
        </p:grpSpPr>
        <p:sp>
          <p:nvSpPr>
            <p:cNvPr id="3" name="Freeform 3"/>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4" name="TextBox 4"/>
            <p:cNvSpPr txBox="1"/>
            <p:nvPr/>
          </p:nvSpPr>
          <p:spPr>
            <a:xfrm>
              <a:off x="0" y="-38100"/>
              <a:ext cx="119806" cy="159296"/>
            </a:xfrm>
            <a:prstGeom prst="rect">
              <a:avLst/>
            </a:prstGeom>
          </p:spPr>
          <p:txBody>
            <a:bodyPr lIns="50800" tIns="50800" rIns="50800" bIns="50800" rtlCol="0" anchor="ctr"/>
            <a:lstStyle/>
            <a:p>
              <a:pPr algn="ctr">
                <a:lnSpc>
                  <a:spcPts val="3079"/>
                </a:lnSpc>
              </a:pPr>
              <a:r>
                <a:rPr lang="en-US" sz="2199" b="1">
                  <a:solidFill>
                    <a:srgbClr val="FFFFFF"/>
                  </a:solidFill>
                  <a:latin typeface="Montserrat Classic Bold"/>
                  <a:ea typeface="Montserrat Classic Bold"/>
                  <a:cs typeface="Montserrat Classic Bold"/>
                  <a:sym typeface="Montserrat Classic Bold"/>
                </a:rPr>
                <a:t>01</a:t>
              </a:r>
            </a:p>
          </p:txBody>
        </p:sp>
      </p:grpSp>
      <p:grpSp>
        <p:nvGrpSpPr>
          <p:cNvPr id="5" name="Group 5"/>
          <p:cNvGrpSpPr/>
          <p:nvPr/>
        </p:nvGrpSpPr>
        <p:grpSpPr>
          <a:xfrm>
            <a:off x="1646248" y="4410589"/>
            <a:ext cx="526554" cy="532663"/>
            <a:chOff x="0" y="0"/>
            <a:chExt cx="119806" cy="121196"/>
          </a:xfrm>
        </p:grpSpPr>
        <p:sp>
          <p:nvSpPr>
            <p:cNvPr id="6" name="Freeform 6"/>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7" name="TextBox 7"/>
            <p:cNvSpPr txBox="1"/>
            <p:nvPr/>
          </p:nvSpPr>
          <p:spPr>
            <a:xfrm>
              <a:off x="0" y="-38100"/>
              <a:ext cx="119806" cy="159296"/>
            </a:xfrm>
            <a:prstGeom prst="rect">
              <a:avLst/>
            </a:prstGeom>
          </p:spPr>
          <p:txBody>
            <a:bodyPr lIns="50800" tIns="50800" rIns="50800" bIns="50800" rtlCol="0" anchor="ctr"/>
            <a:lstStyle/>
            <a:p>
              <a:pPr algn="ctr">
                <a:lnSpc>
                  <a:spcPts val="3079"/>
                </a:lnSpc>
              </a:pPr>
              <a:r>
                <a:rPr lang="en-US" sz="2199" b="1">
                  <a:solidFill>
                    <a:srgbClr val="FFFFFF"/>
                  </a:solidFill>
                  <a:latin typeface="Montserrat Classic Bold"/>
                  <a:ea typeface="Montserrat Classic Bold"/>
                  <a:cs typeface="Montserrat Classic Bold"/>
                  <a:sym typeface="Montserrat Classic Bold"/>
                </a:rPr>
                <a:t>02</a:t>
              </a:r>
            </a:p>
          </p:txBody>
        </p:sp>
      </p:grpSp>
      <p:grpSp>
        <p:nvGrpSpPr>
          <p:cNvPr id="8" name="Group 8"/>
          <p:cNvGrpSpPr/>
          <p:nvPr/>
        </p:nvGrpSpPr>
        <p:grpSpPr>
          <a:xfrm>
            <a:off x="1646248" y="5952090"/>
            <a:ext cx="526554" cy="532663"/>
            <a:chOff x="0" y="0"/>
            <a:chExt cx="119806" cy="121196"/>
          </a:xfrm>
        </p:grpSpPr>
        <p:sp>
          <p:nvSpPr>
            <p:cNvPr id="9" name="Freeform 9"/>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10" name="TextBox 10"/>
            <p:cNvSpPr txBox="1"/>
            <p:nvPr/>
          </p:nvSpPr>
          <p:spPr>
            <a:xfrm>
              <a:off x="0" y="-38100"/>
              <a:ext cx="119806" cy="159296"/>
            </a:xfrm>
            <a:prstGeom prst="rect">
              <a:avLst/>
            </a:prstGeom>
          </p:spPr>
          <p:txBody>
            <a:bodyPr lIns="50800" tIns="50800" rIns="50800" bIns="50800" rtlCol="0" anchor="ctr"/>
            <a:lstStyle/>
            <a:p>
              <a:pPr algn="ctr">
                <a:lnSpc>
                  <a:spcPts val="3079"/>
                </a:lnSpc>
              </a:pPr>
              <a:r>
                <a:rPr lang="en-US" sz="2199" b="1">
                  <a:solidFill>
                    <a:srgbClr val="FFFFFF"/>
                  </a:solidFill>
                  <a:latin typeface="Montserrat Classic Bold"/>
                  <a:ea typeface="Montserrat Classic Bold"/>
                  <a:cs typeface="Montserrat Classic Bold"/>
                  <a:sym typeface="Montserrat Classic Bold"/>
                </a:rPr>
                <a:t>03</a:t>
              </a:r>
            </a:p>
          </p:txBody>
        </p:sp>
      </p:grpSp>
      <p:grpSp>
        <p:nvGrpSpPr>
          <p:cNvPr id="11" name="Group 11"/>
          <p:cNvGrpSpPr/>
          <p:nvPr/>
        </p:nvGrpSpPr>
        <p:grpSpPr>
          <a:xfrm>
            <a:off x="1646248" y="7384463"/>
            <a:ext cx="526554" cy="532663"/>
            <a:chOff x="0" y="0"/>
            <a:chExt cx="119806" cy="121196"/>
          </a:xfrm>
        </p:grpSpPr>
        <p:sp>
          <p:nvSpPr>
            <p:cNvPr id="12" name="Freeform 12"/>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13" name="TextBox 13"/>
            <p:cNvSpPr txBox="1"/>
            <p:nvPr/>
          </p:nvSpPr>
          <p:spPr>
            <a:xfrm>
              <a:off x="0" y="-38100"/>
              <a:ext cx="119806" cy="159296"/>
            </a:xfrm>
            <a:prstGeom prst="rect">
              <a:avLst/>
            </a:prstGeom>
          </p:spPr>
          <p:txBody>
            <a:bodyPr lIns="50800" tIns="50800" rIns="50800" bIns="50800" rtlCol="0" anchor="ctr"/>
            <a:lstStyle/>
            <a:p>
              <a:pPr algn="ctr">
                <a:lnSpc>
                  <a:spcPts val="3079"/>
                </a:lnSpc>
              </a:pPr>
              <a:r>
                <a:rPr lang="en-US" sz="2199" b="1">
                  <a:solidFill>
                    <a:srgbClr val="FFFFFF"/>
                  </a:solidFill>
                  <a:latin typeface="Montserrat Classic Bold"/>
                  <a:ea typeface="Montserrat Classic Bold"/>
                  <a:cs typeface="Montserrat Classic Bold"/>
                  <a:sym typeface="Montserrat Classic Bold"/>
                </a:rPr>
                <a:t>04</a:t>
              </a:r>
            </a:p>
          </p:txBody>
        </p:sp>
      </p:grpSp>
      <p:grpSp>
        <p:nvGrpSpPr>
          <p:cNvPr id="14" name="Group 14"/>
          <p:cNvGrpSpPr/>
          <p:nvPr/>
        </p:nvGrpSpPr>
        <p:grpSpPr>
          <a:xfrm>
            <a:off x="1646248" y="8816836"/>
            <a:ext cx="526554" cy="532663"/>
            <a:chOff x="0" y="0"/>
            <a:chExt cx="119806" cy="121196"/>
          </a:xfrm>
        </p:grpSpPr>
        <p:sp>
          <p:nvSpPr>
            <p:cNvPr id="15" name="Freeform 15"/>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16" name="TextBox 16"/>
            <p:cNvSpPr txBox="1"/>
            <p:nvPr/>
          </p:nvSpPr>
          <p:spPr>
            <a:xfrm>
              <a:off x="0" y="-38100"/>
              <a:ext cx="119806" cy="159296"/>
            </a:xfrm>
            <a:prstGeom prst="rect">
              <a:avLst/>
            </a:prstGeom>
          </p:spPr>
          <p:txBody>
            <a:bodyPr lIns="50800" tIns="50800" rIns="50800" bIns="50800" rtlCol="0" anchor="ctr"/>
            <a:lstStyle/>
            <a:p>
              <a:pPr algn="ctr">
                <a:lnSpc>
                  <a:spcPts val="3079"/>
                </a:lnSpc>
              </a:pPr>
              <a:r>
                <a:rPr lang="en-US" sz="2199" b="1">
                  <a:solidFill>
                    <a:srgbClr val="FFFFFF"/>
                  </a:solidFill>
                  <a:latin typeface="Montserrat Classic Bold"/>
                  <a:ea typeface="Montserrat Classic Bold"/>
                  <a:cs typeface="Montserrat Classic Bold"/>
                  <a:sym typeface="Montserrat Classic Bold"/>
                </a:rPr>
                <a:t>05</a:t>
              </a:r>
            </a:p>
          </p:txBody>
        </p:sp>
      </p:grpSp>
      <p:grpSp>
        <p:nvGrpSpPr>
          <p:cNvPr id="17" name="Group 17"/>
          <p:cNvGrpSpPr/>
          <p:nvPr/>
        </p:nvGrpSpPr>
        <p:grpSpPr>
          <a:xfrm>
            <a:off x="5954387" y="3050916"/>
            <a:ext cx="526554" cy="532663"/>
            <a:chOff x="0" y="0"/>
            <a:chExt cx="119806" cy="121196"/>
          </a:xfrm>
        </p:grpSpPr>
        <p:sp>
          <p:nvSpPr>
            <p:cNvPr id="18" name="Freeform 18"/>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19" name="TextBox 19"/>
            <p:cNvSpPr txBox="1"/>
            <p:nvPr/>
          </p:nvSpPr>
          <p:spPr>
            <a:xfrm>
              <a:off x="0" y="-38100"/>
              <a:ext cx="119806" cy="159296"/>
            </a:xfrm>
            <a:prstGeom prst="rect">
              <a:avLst/>
            </a:prstGeom>
          </p:spPr>
          <p:txBody>
            <a:bodyPr lIns="50800" tIns="50800" rIns="50800" bIns="50800" rtlCol="0" anchor="ctr"/>
            <a:lstStyle/>
            <a:p>
              <a:pPr algn="ctr">
                <a:lnSpc>
                  <a:spcPts val="3079"/>
                </a:lnSpc>
              </a:pPr>
              <a:r>
                <a:rPr lang="en-US" sz="2199" b="1">
                  <a:solidFill>
                    <a:srgbClr val="FFFFFF"/>
                  </a:solidFill>
                  <a:latin typeface="Montserrat Classic Bold"/>
                  <a:ea typeface="Montserrat Classic Bold"/>
                  <a:cs typeface="Montserrat Classic Bold"/>
                  <a:sym typeface="Montserrat Classic Bold"/>
                </a:rPr>
                <a:t>06</a:t>
              </a:r>
            </a:p>
          </p:txBody>
        </p:sp>
      </p:grpSp>
      <p:grpSp>
        <p:nvGrpSpPr>
          <p:cNvPr id="20" name="Group 20"/>
          <p:cNvGrpSpPr/>
          <p:nvPr/>
        </p:nvGrpSpPr>
        <p:grpSpPr>
          <a:xfrm>
            <a:off x="5954387" y="4410589"/>
            <a:ext cx="526554" cy="532663"/>
            <a:chOff x="0" y="0"/>
            <a:chExt cx="119806" cy="121196"/>
          </a:xfrm>
        </p:grpSpPr>
        <p:sp>
          <p:nvSpPr>
            <p:cNvPr id="21" name="Freeform 21"/>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22" name="TextBox 22"/>
            <p:cNvSpPr txBox="1"/>
            <p:nvPr/>
          </p:nvSpPr>
          <p:spPr>
            <a:xfrm>
              <a:off x="0" y="-38100"/>
              <a:ext cx="119806" cy="159296"/>
            </a:xfrm>
            <a:prstGeom prst="rect">
              <a:avLst/>
            </a:prstGeom>
          </p:spPr>
          <p:txBody>
            <a:bodyPr lIns="50800" tIns="50800" rIns="50800" bIns="50800" rtlCol="0" anchor="ctr"/>
            <a:lstStyle/>
            <a:p>
              <a:pPr algn="ctr">
                <a:lnSpc>
                  <a:spcPts val="3079"/>
                </a:lnSpc>
              </a:pPr>
              <a:r>
                <a:rPr lang="en-US" sz="2199" b="1">
                  <a:solidFill>
                    <a:srgbClr val="FFFFFF"/>
                  </a:solidFill>
                  <a:latin typeface="Montserrat Classic Bold"/>
                  <a:ea typeface="Montserrat Classic Bold"/>
                  <a:cs typeface="Montserrat Classic Bold"/>
                  <a:sym typeface="Montserrat Classic Bold"/>
                </a:rPr>
                <a:t>07</a:t>
              </a:r>
            </a:p>
          </p:txBody>
        </p:sp>
      </p:grpSp>
      <p:sp>
        <p:nvSpPr>
          <p:cNvPr id="23" name="Freeform 23"/>
          <p:cNvSpPr/>
          <p:nvPr/>
        </p:nvSpPr>
        <p:spPr>
          <a:xfrm>
            <a:off x="9595777" y="876348"/>
            <a:ext cx="8476683" cy="8473151"/>
          </a:xfrm>
          <a:custGeom>
            <a:avLst/>
            <a:gdLst/>
            <a:ahLst/>
            <a:cxnLst/>
            <a:rect l="l" t="t" r="r" b="b"/>
            <a:pathLst>
              <a:path w="8476683" h="8473151">
                <a:moveTo>
                  <a:pt x="0" y="0"/>
                </a:moveTo>
                <a:lnTo>
                  <a:pt x="8476683" y="0"/>
                </a:lnTo>
                <a:lnTo>
                  <a:pt x="8476683" y="8473151"/>
                </a:lnTo>
                <a:lnTo>
                  <a:pt x="0" y="8473151"/>
                </a:lnTo>
                <a:lnTo>
                  <a:pt x="0" y="0"/>
                </a:lnTo>
                <a:close/>
              </a:path>
            </a:pathLst>
          </a:custGeom>
          <a:blipFill>
            <a:blip r:embed="rId2"/>
            <a:stretch>
              <a:fillRect/>
            </a:stretch>
          </a:blipFill>
        </p:spPr>
      </p:sp>
      <p:grpSp>
        <p:nvGrpSpPr>
          <p:cNvPr id="24" name="Group 24"/>
          <p:cNvGrpSpPr/>
          <p:nvPr/>
        </p:nvGrpSpPr>
        <p:grpSpPr>
          <a:xfrm>
            <a:off x="13955786" y="-254854"/>
            <a:ext cx="4632524" cy="10815226"/>
            <a:chOff x="0" y="0"/>
            <a:chExt cx="1220089" cy="2848455"/>
          </a:xfrm>
        </p:grpSpPr>
        <p:sp>
          <p:nvSpPr>
            <p:cNvPr id="25" name="Freeform 25"/>
            <p:cNvSpPr/>
            <p:nvPr/>
          </p:nvSpPr>
          <p:spPr>
            <a:xfrm>
              <a:off x="0" y="0"/>
              <a:ext cx="1220089" cy="2848455"/>
            </a:xfrm>
            <a:custGeom>
              <a:avLst/>
              <a:gdLst/>
              <a:ahLst/>
              <a:cxnLst/>
              <a:rect l="l" t="t" r="r" b="b"/>
              <a:pathLst>
                <a:path w="1220089" h="2848455">
                  <a:moveTo>
                    <a:pt x="0" y="0"/>
                  </a:moveTo>
                  <a:lnTo>
                    <a:pt x="1220089" y="0"/>
                  </a:lnTo>
                  <a:lnTo>
                    <a:pt x="1220089" y="2848455"/>
                  </a:lnTo>
                  <a:lnTo>
                    <a:pt x="0" y="2848455"/>
                  </a:lnTo>
                  <a:close/>
                </a:path>
              </a:pathLst>
            </a:custGeom>
            <a:solidFill>
              <a:srgbClr val="08377C"/>
            </a:solidFill>
          </p:spPr>
        </p:sp>
        <p:sp>
          <p:nvSpPr>
            <p:cNvPr id="26" name="TextBox 26"/>
            <p:cNvSpPr txBox="1"/>
            <p:nvPr/>
          </p:nvSpPr>
          <p:spPr>
            <a:xfrm>
              <a:off x="0" y="-47625"/>
              <a:ext cx="1220089" cy="289608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0292147" y="1635671"/>
            <a:ext cx="7015658" cy="701565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id="29" name="TextBox 29"/>
            <p:cNvSpPr txBox="1"/>
            <p:nvPr/>
          </p:nvSpPr>
          <p:spPr>
            <a:xfrm>
              <a:off x="76200" y="38100"/>
              <a:ext cx="660400" cy="698500"/>
            </a:xfrm>
            <a:prstGeom prst="rect">
              <a:avLst/>
            </a:prstGeom>
          </p:spPr>
          <p:txBody>
            <a:bodyPr lIns="50800" tIns="50800" rIns="50800" bIns="50800" rtlCol="0" anchor="ctr"/>
            <a:lstStyle/>
            <a:p>
              <a:pPr marL="0" lvl="0" indent="0" algn="ctr">
                <a:lnSpc>
                  <a:spcPts val="3079"/>
                </a:lnSpc>
                <a:spcBef>
                  <a:spcPct val="0"/>
                </a:spcBef>
              </a:pPr>
              <a:endParaRPr/>
            </a:p>
          </p:txBody>
        </p:sp>
      </p:grpSp>
      <p:grpSp>
        <p:nvGrpSpPr>
          <p:cNvPr id="30" name="Group 30"/>
          <p:cNvGrpSpPr/>
          <p:nvPr/>
        </p:nvGrpSpPr>
        <p:grpSpPr>
          <a:xfrm>
            <a:off x="10262527" y="1611432"/>
            <a:ext cx="7045278" cy="7045250"/>
            <a:chOff x="0" y="0"/>
            <a:chExt cx="6350000" cy="6349975"/>
          </a:xfrm>
        </p:grpSpPr>
        <p:sp>
          <p:nvSpPr>
            <p:cNvPr id="31" name="Freeform 3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0634" r="-20634"/>
              </a:stretch>
            </a:blipFill>
          </p:spPr>
        </p:sp>
      </p:grpSp>
      <p:grpSp>
        <p:nvGrpSpPr>
          <p:cNvPr id="32" name="Group 32"/>
          <p:cNvGrpSpPr/>
          <p:nvPr/>
        </p:nvGrpSpPr>
        <p:grpSpPr>
          <a:xfrm>
            <a:off x="6087277" y="5952090"/>
            <a:ext cx="526554" cy="532663"/>
            <a:chOff x="0" y="0"/>
            <a:chExt cx="119806" cy="121196"/>
          </a:xfrm>
        </p:grpSpPr>
        <p:sp>
          <p:nvSpPr>
            <p:cNvPr id="33" name="Freeform 33"/>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34" name="TextBox 34"/>
            <p:cNvSpPr txBox="1"/>
            <p:nvPr/>
          </p:nvSpPr>
          <p:spPr>
            <a:xfrm>
              <a:off x="0" y="-38100"/>
              <a:ext cx="119806" cy="159296"/>
            </a:xfrm>
            <a:prstGeom prst="rect">
              <a:avLst/>
            </a:prstGeom>
          </p:spPr>
          <p:txBody>
            <a:bodyPr lIns="50800" tIns="50800" rIns="50800" bIns="50800" rtlCol="0" anchor="ctr"/>
            <a:lstStyle/>
            <a:p>
              <a:pPr algn="ctr">
                <a:lnSpc>
                  <a:spcPts val="3079"/>
                </a:lnSpc>
              </a:pPr>
              <a:r>
                <a:rPr lang="en-US" sz="2199" b="1">
                  <a:solidFill>
                    <a:srgbClr val="FFFFFF"/>
                  </a:solidFill>
                  <a:latin typeface="Montserrat Classic Bold"/>
                  <a:ea typeface="Montserrat Classic Bold"/>
                  <a:cs typeface="Montserrat Classic Bold"/>
                  <a:sym typeface="Montserrat Classic Bold"/>
                </a:rPr>
                <a:t>08</a:t>
              </a:r>
            </a:p>
          </p:txBody>
        </p:sp>
      </p:grpSp>
      <p:sp>
        <p:nvSpPr>
          <p:cNvPr id="35" name="Freeform 35"/>
          <p:cNvSpPr/>
          <p:nvPr/>
        </p:nvSpPr>
        <p:spPr>
          <a:xfrm rot="-5400000">
            <a:off x="11952046" y="3265440"/>
            <a:ext cx="7715094" cy="3707614"/>
          </a:xfrm>
          <a:custGeom>
            <a:avLst/>
            <a:gdLst/>
            <a:ahLst/>
            <a:cxnLst/>
            <a:rect l="l" t="t" r="r" b="b"/>
            <a:pathLst>
              <a:path w="7715094" h="370761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t="-5935"/>
            </a:stretch>
          </a:blipFill>
        </p:spPr>
      </p:sp>
      <p:grpSp>
        <p:nvGrpSpPr>
          <p:cNvPr id="36" name="Group 36"/>
          <p:cNvGrpSpPr/>
          <p:nvPr/>
        </p:nvGrpSpPr>
        <p:grpSpPr>
          <a:xfrm>
            <a:off x="6087277" y="7384463"/>
            <a:ext cx="526554" cy="532663"/>
            <a:chOff x="0" y="0"/>
            <a:chExt cx="119806" cy="121196"/>
          </a:xfrm>
        </p:grpSpPr>
        <p:sp>
          <p:nvSpPr>
            <p:cNvPr id="37" name="Freeform 37"/>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38" name="TextBox 38"/>
            <p:cNvSpPr txBox="1"/>
            <p:nvPr/>
          </p:nvSpPr>
          <p:spPr>
            <a:xfrm>
              <a:off x="0" y="-38100"/>
              <a:ext cx="119806" cy="159296"/>
            </a:xfrm>
            <a:prstGeom prst="rect">
              <a:avLst/>
            </a:prstGeom>
          </p:spPr>
          <p:txBody>
            <a:bodyPr lIns="50800" tIns="50800" rIns="50800" bIns="50800" rtlCol="0" anchor="ctr"/>
            <a:lstStyle/>
            <a:p>
              <a:pPr algn="ctr">
                <a:lnSpc>
                  <a:spcPts val="3079"/>
                </a:lnSpc>
              </a:pPr>
              <a:r>
                <a:rPr lang="en-US" sz="2199">
                  <a:solidFill>
                    <a:srgbClr val="FFFFFF"/>
                  </a:solidFill>
                  <a:latin typeface="Montserrat Classic"/>
                  <a:ea typeface="Montserrat Classic"/>
                  <a:cs typeface="Montserrat Classic"/>
                  <a:sym typeface="Montserrat Classic"/>
                </a:rPr>
                <a:t>09</a:t>
              </a:r>
            </a:p>
          </p:txBody>
        </p:sp>
      </p:grpSp>
      <p:sp>
        <p:nvSpPr>
          <p:cNvPr id="39" name="TextBox 39"/>
          <p:cNvSpPr txBox="1"/>
          <p:nvPr/>
        </p:nvSpPr>
        <p:spPr>
          <a:xfrm>
            <a:off x="1646248" y="530055"/>
            <a:ext cx="4967583" cy="775145"/>
          </a:xfrm>
          <a:prstGeom prst="rect">
            <a:avLst/>
          </a:prstGeom>
        </p:spPr>
        <p:txBody>
          <a:bodyPr lIns="0" tIns="0" rIns="0" bIns="0" rtlCol="0" anchor="t">
            <a:spAutoFit/>
          </a:bodyPr>
          <a:lstStyle/>
          <a:p>
            <a:pPr marL="0" lvl="0" indent="0" algn="l">
              <a:lnSpc>
                <a:spcPts val="6042"/>
              </a:lnSpc>
              <a:spcBef>
                <a:spcPct val="0"/>
              </a:spcBef>
            </a:pPr>
            <a:r>
              <a:rPr lang="en-US" sz="5035" b="1" u="none" strike="noStrike" spc="181">
                <a:solidFill>
                  <a:srgbClr val="2A2E3A"/>
                </a:solidFill>
                <a:latin typeface="Montserrat Classic Bold"/>
                <a:ea typeface="Montserrat Classic Bold"/>
                <a:cs typeface="Montserrat Classic Bold"/>
                <a:sym typeface="Montserrat Classic Bold"/>
              </a:rPr>
              <a:t>Table of </a:t>
            </a:r>
          </a:p>
        </p:txBody>
      </p:sp>
      <p:sp>
        <p:nvSpPr>
          <p:cNvPr id="40" name="TextBox 40"/>
          <p:cNvSpPr txBox="1"/>
          <p:nvPr/>
        </p:nvSpPr>
        <p:spPr>
          <a:xfrm>
            <a:off x="2310733" y="4355727"/>
            <a:ext cx="3230019" cy="567267"/>
          </a:xfrm>
          <a:prstGeom prst="rect">
            <a:avLst/>
          </a:prstGeom>
        </p:spPr>
        <p:txBody>
          <a:bodyPr lIns="0" tIns="0" rIns="0" bIns="0" rtlCol="0" anchor="t">
            <a:spAutoFit/>
          </a:bodyPr>
          <a:lstStyle/>
          <a:p>
            <a:pPr marL="0" lvl="0" indent="0" algn="l">
              <a:lnSpc>
                <a:spcPts val="4699"/>
              </a:lnSpc>
            </a:pPr>
            <a:endParaRPr/>
          </a:p>
        </p:txBody>
      </p:sp>
      <p:sp>
        <p:nvSpPr>
          <p:cNvPr id="41" name="TextBox 41"/>
          <p:cNvSpPr txBox="1"/>
          <p:nvPr/>
        </p:nvSpPr>
        <p:spPr>
          <a:xfrm>
            <a:off x="2310733" y="5917487"/>
            <a:ext cx="3113517" cy="567267"/>
          </a:xfrm>
          <a:prstGeom prst="rect">
            <a:avLst/>
          </a:prstGeom>
        </p:spPr>
        <p:txBody>
          <a:bodyPr lIns="0" tIns="0" rIns="0" bIns="0" rtlCol="0" anchor="t">
            <a:spAutoFit/>
          </a:bodyPr>
          <a:lstStyle/>
          <a:p>
            <a:pPr marL="0" lvl="0" indent="0" algn="l">
              <a:lnSpc>
                <a:spcPts val="4699"/>
              </a:lnSpc>
            </a:pPr>
            <a:r>
              <a:rPr lang="en-US" sz="3356" spc="100">
                <a:solidFill>
                  <a:srgbClr val="2A2E3A"/>
                </a:solidFill>
                <a:latin typeface="Montserrat"/>
                <a:ea typeface="Montserrat"/>
                <a:cs typeface="Montserrat"/>
                <a:sym typeface="Montserrat"/>
              </a:rPr>
              <a:t>objective</a:t>
            </a:r>
          </a:p>
        </p:txBody>
      </p:sp>
      <p:sp>
        <p:nvSpPr>
          <p:cNvPr id="42" name="TextBox 42"/>
          <p:cNvSpPr txBox="1"/>
          <p:nvPr/>
        </p:nvSpPr>
        <p:spPr>
          <a:xfrm>
            <a:off x="2310733" y="7349859"/>
            <a:ext cx="3230019" cy="567267"/>
          </a:xfrm>
          <a:prstGeom prst="rect">
            <a:avLst/>
          </a:prstGeom>
        </p:spPr>
        <p:txBody>
          <a:bodyPr lIns="0" tIns="0" rIns="0" bIns="0" rtlCol="0" anchor="t">
            <a:spAutoFit/>
          </a:bodyPr>
          <a:lstStyle/>
          <a:p>
            <a:pPr marL="0" lvl="0" indent="0" algn="l">
              <a:lnSpc>
                <a:spcPts val="4699"/>
              </a:lnSpc>
            </a:pPr>
            <a:r>
              <a:rPr lang="en-US" sz="3356" spc="100">
                <a:solidFill>
                  <a:srgbClr val="2A2E3A"/>
                </a:solidFill>
                <a:latin typeface="Montserrat"/>
                <a:ea typeface="Montserrat"/>
                <a:cs typeface="Montserrat"/>
                <a:sym typeface="Montserrat"/>
              </a:rPr>
              <a:t>power query</a:t>
            </a:r>
          </a:p>
        </p:txBody>
      </p:sp>
      <p:sp>
        <p:nvSpPr>
          <p:cNvPr id="43" name="TextBox 43"/>
          <p:cNvSpPr txBox="1"/>
          <p:nvPr/>
        </p:nvSpPr>
        <p:spPr>
          <a:xfrm>
            <a:off x="2310733" y="8860511"/>
            <a:ext cx="3257190" cy="567267"/>
          </a:xfrm>
          <a:prstGeom prst="rect">
            <a:avLst/>
          </a:prstGeom>
        </p:spPr>
        <p:txBody>
          <a:bodyPr lIns="0" tIns="0" rIns="0" bIns="0" rtlCol="0" anchor="t">
            <a:spAutoFit/>
          </a:bodyPr>
          <a:lstStyle/>
          <a:p>
            <a:pPr marL="0" lvl="0" indent="0" algn="l">
              <a:lnSpc>
                <a:spcPts val="4699"/>
              </a:lnSpc>
            </a:pPr>
            <a:r>
              <a:rPr lang="en-US" sz="3356" spc="100">
                <a:solidFill>
                  <a:srgbClr val="2A2E3A"/>
                </a:solidFill>
                <a:latin typeface="Montserrat"/>
                <a:ea typeface="Montserrat"/>
                <a:cs typeface="Montserrat"/>
                <a:sym typeface="Montserrat"/>
              </a:rPr>
              <a:t>raw data </a:t>
            </a:r>
          </a:p>
        </p:txBody>
      </p:sp>
      <p:sp>
        <p:nvSpPr>
          <p:cNvPr id="44" name="TextBox 44"/>
          <p:cNvSpPr txBox="1"/>
          <p:nvPr/>
        </p:nvSpPr>
        <p:spPr>
          <a:xfrm>
            <a:off x="6759207" y="2707348"/>
            <a:ext cx="3756785" cy="1162648"/>
          </a:xfrm>
          <a:prstGeom prst="rect">
            <a:avLst/>
          </a:prstGeom>
        </p:spPr>
        <p:txBody>
          <a:bodyPr lIns="0" tIns="0" rIns="0" bIns="0" rtlCol="0" anchor="t">
            <a:spAutoFit/>
          </a:bodyPr>
          <a:lstStyle/>
          <a:p>
            <a:pPr algn="l">
              <a:lnSpc>
                <a:spcPts val="4699"/>
              </a:lnSpc>
            </a:pPr>
            <a:r>
              <a:rPr lang="en-US" sz="3356" spc="100">
                <a:solidFill>
                  <a:srgbClr val="2A2E3A"/>
                </a:solidFill>
                <a:latin typeface="Montserrat"/>
                <a:ea typeface="Montserrat"/>
                <a:cs typeface="Montserrat"/>
                <a:sym typeface="Montserrat"/>
              </a:rPr>
              <a:t>steps to clean</a:t>
            </a:r>
          </a:p>
          <a:p>
            <a:pPr marL="0" lvl="0" indent="0" algn="l">
              <a:lnSpc>
                <a:spcPts val="4699"/>
              </a:lnSpc>
            </a:pPr>
            <a:r>
              <a:rPr lang="en-US" sz="3356" spc="100">
                <a:solidFill>
                  <a:srgbClr val="2A2E3A"/>
                </a:solidFill>
                <a:latin typeface="Montserrat"/>
                <a:ea typeface="Montserrat"/>
                <a:cs typeface="Montserrat"/>
                <a:sym typeface="Montserrat"/>
              </a:rPr>
              <a:t>and standardize</a:t>
            </a:r>
          </a:p>
        </p:txBody>
      </p:sp>
      <p:sp>
        <p:nvSpPr>
          <p:cNvPr id="45" name="TextBox 45"/>
          <p:cNvSpPr txBox="1"/>
          <p:nvPr/>
        </p:nvSpPr>
        <p:spPr>
          <a:xfrm>
            <a:off x="6759207" y="4411708"/>
            <a:ext cx="3711367" cy="1162648"/>
          </a:xfrm>
          <a:prstGeom prst="rect">
            <a:avLst/>
          </a:prstGeom>
        </p:spPr>
        <p:txBody>
          <a:bodyPr lIns="0" tIns="0" rIns="0" bIns="0" rtlCol="0" anchor="t">
            <a:spAutoFit/>
          </a:bodyPr>
          <a:lstStyle/>
          <a:p>
            <a:pPr marL="0" lvl="0" indent="0" algn="l">
              <a:lnSpc>
                <a:spcPts val="4699"/>
              </a:lnSpc>
            </a:pPr>
            <a:r>
              <a:rPr lang="en-US" sz="3356" spc="100">
                <a:solidFill>
                  <a:srgbClr val="2A2E3A"/>
                </a:solidFill>
                <a:latin typeface="Montserrat"/>
                <a:ea typeface="Montserrat"/>
                <a:cs typeface="Montserrat"/>
                <a:sym typeface="Montserrat"/>
              </a:rPr>
              <a:t>applied steps in power query</a:t>
            </a:r>
          </a:p>
        </p:txBody>
      </p:sp>
      <p:sp>
        <p:nvSpPr>
          <p:cNvPr id="46" name="TextBox 46"/>
          <p:cNvSpPr txBox="1"/>
          <p:nvPr/>
        </p:nvSpPr>
        <p:spPr>
          <a:xfrm>
            <a:off x="6759207" y="5894940"/>
            <a:ext cx="3636324" cy="567267"/>
          </a:xfrm>
          <a:prstGeom prst="rect">
            <a:avLst/>
          </a:prstGeom>
        </p:spPr>
        <p:txBody>
          <a:bodyPr lIns="0" tIns="0" rIns="0" bIns="0" rtlCol="0" anchor="t">
            <a:spAutoFit/>
          </a:bodyPr>
          <a:lstStyle/>
          <a:p>
            <a:pPr marL="0" lvl="0" indent="0" algn="l">
              <a:lnSpc>
                <a:spcPts val="4699"/>
              </a:lnSpc>
            </a:pPr>
            <a:r>
              <a:rPr lang="en-US" sz="3356" spc="100">
                <a:solidFill>
                  <a:srgbClr val="2A2E3A"/>
                </a:solidFill>
                <a:latin typeface="Montserrat"/>
                <a:ea typeface="Montserrat"/>
                <a:cs typeface="Montserrat"/>
                <a:sym typeface="Montserrat"/>
              </a:rPr>
              <a:t>cleaned dataset</a:t>
            </a:r>
          </a:p>
        </p:txBody>
      </p:sp>
      <p:sp>
        <p:nvSpPr>
          <p:cNvPr id="47" name="TextBox 47"/>
          <p:cNvSpPr txBox="1"/>
          <p:nvPr/>
        </p:nvSpPr>
        <p:spPr>
          <a:xfrm>
            <a:off x="1646248" y="1305200"/>
            <a:ext cx="5444548" cy="1033974"/>
          </a:xfrm>
          <a:prstGeom prst="rect">
            <a:avLst/>
          </a:prstGeom>
        </p:spPr>
        <p:txBody>
          <a:bodyPr lIns="0" tIns="0" rIns="0" bIns="0" rtlCol="0" anchor="t">
            <a:spAutoFit/>
          </a:bodyPr>
          <a:lstStyle/>
          <a:p>
            <a:pPr marL="0" lvl="0" indent="0" algn="l">
              <a:lnSpc>
                <a:spcPts val="8151"/>
              </a:lnSpc>
              <a:spcBef>
                <a:spcPct val="0"/>
              </a:spcBef>
            </a:pPr>
            <a:r>
              <a:rPr lang="en-US" sz="6792" b="1" u="none" strike="noStrike" spc="224">
                <a:solidFill>
                  <a:srgbClr val="08377C"/>
                </a:solidFill>
                <a:latin typeface="Montserrat Classic Bold"/>
                <a:ea typeface="Montserrat Classic Bold"/>
                <a:cs typeface="Montserrat Classic Bold"/>
                <a:sym typeface="Montserrat Classic Bold"/>
              </a:rPr>
              <a:t>Contents</a:t>
            </a:r>
          </a:p>
        </p:txBody>
      </p:sp>
      <p:sp>
        <p:nvSpPr>
          <p:cNvPr id="48" name="TextBox 48"/>
          <p:cNvSpPr txBox="1"/>
          <p:nvPr/>
        </p:nvSpPr>
        <p:spPr>
          <a:xfrm>
            <a:off x="2310733" y="2993766"/>
            <a:ext cx="3203019" cy="562436"/>
          </a:xfrm>
          <a:prstGeom prst="rect">
            <a:avLst/>
          </a:prstGeom>
        </p:spPr>
        <p:txBody>
          <a:bodyPr lIns="0" tIns="0" rIns="0" bIns="0" rtlCol="0" anchor="t">
            <a:spAutoFit/>
          </a:bodyPr>
          <a:lstStyle/>
          <a:p>
            <a:pPr marL="0" lvl="0" indent="0" algn="l">
              <a:lnSpc>
                <a:spcPts val="4699"/>
              </a:lnSpc>
              <a:spcBef>
                <a:spcPct val="0"/>
              </a:spcBef>
            </a:pPr>
            <a:r>
              <a:rPr lang="en-US" sz="3356" u="none" strike="noStrike" spc="100">
                <a:solidFill>
                  <a:srgbClr val="2A2E3A"/>
                </a:solidFill>
                <a:latin typeface="Montserrat"/>
                <a:ea typeface="Montserrat"/>
                <a:cs typeface="Montserrat"/>
                <a:sym typeface="Montserrat"/>
              </a:rPr>
              <a:t>About audible</a:t>
            </a:r>
          </a:p>
        </p:txBody>
      </p:sp>
      <p:sp>
        <p:nvSpPr>
          <p:cNvPr id="49" name="TextBox 49"/>
          <p:cNvSpPr txBox="1"/>
          <p:nvPr/>
        </p:nvSpPr>
        <p:spPr>
          <a:xfrm>
            <a:off x="2310733" y="4073867"/>
            <a:ext cx="5010370" cy="1321261"/>
          </a:xfrm>
          <a:prstGeom prst="rect">
            <a:avLst/>
          </a:prstGeom>
        </p:spPr>
        <p:txBody>
          <a:bodyPr lIns="0" tIns="0" rIns="0" bIns="0" rtlCol="0" anchor="t">
            <a:spAutoFit/>
          </a:bodyPr>
          <a:lstStyle/>
          <a:p>
            <a:pPr marL="0" lvl="0" indent="0" algn="l">
              <a:lnSpc>
                <a:spcPts val="5399"/>
              </a:lnSpc>
              <a:spcBef>
                <a:spcPct val="0"/>
              </a:spcBef>
            </a:pPr>
            <a:r>
              <a:rPr lang="en-US" sz="3856" spc="115">
                <a:solidFill>
                  <a:srgbClr val="2A2E3A"/>
                </a:solidFill>
                <a:latin typeface="Montserrat"/>
                <a:ea typeface="Montserrat"/>
                <a:cs typeface="Montserrat"/>
                <a:sym typeface="Montserrat"/>
              </a:rPr>
              <a:t>problem statement</a:t>
            </a:r>
          </a:p>
        </p:txBody>
      </p:sp>
      <p:sp>
        <p:nvSpPr>
          <p:cNvPr id="50" name="TextBox 50"/>
          <p:cNvSpPr txBox="1"/>
          <p:nvPr/>
        </p:nvSpPr>
        <p:spPr>
          <a:xfrm>
            <a:off x="6759207" y="7327313"/>
            <a:ext cx="3257190" cy="567267"/>
          </a:xfrm>
          <a:prstGeom prst="rect">
            <a:avLst/>
          </a:prstGeom>
        </p:spPr>
        <p:txBody>
          <a:bodyPr lIns="0" tIns="0" rIns="0" bIns="0" rtlCol="0" anchor="t">
            <a:spAutoFit/>
          </a:bodyPr>
          <a:lstStyle/>
          <a:p>
            <a:pPr marL="0" lvl="0" indent="0" algn="l">
              <a:lnSpc>
                <a:spcPts val="4699"/>
              </a:lnSpc>
            </a:pPr>
            <a:r>
              <a:rPr lang="en-US" sz="3356" spc="100">
                <a:solidFill>
                  <a:srgbClr val="2A2E3A"/>
                </a:solidFill>
                <a:latin typeface="Montserrat"/>
                <a:ea typeface="Montserrat"/>
                <a:cs typeface="Montserrat"/>
                <a:sym typeface="Montserrat"/>
              </a:rPr>
              <a:t>Contact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839025">
            <a:off x="1516786" y="-460094"/>
            <a:ext cx="278907" cy="14793052"/>
            <a:chOff x="0" y="0"/>
            <a:chExt cx="73457" cy="3896112"/>
          </a:xfrm>
        </p:grpSpPr>
        <p:sp>
          <p:nvSpPr>
            <p:cNvPr id="3" name="Freeform 3"/>
            <p:cNvSpPr/>
            <p:nvPr/>
          </p:nvSpPr>
          <p:spPr>
            <a:xfrm>
              <a:off x="0" y="0"/>
              <a:ext cx="73457" cy="3896113"/>
            </a:xfrm>
            <a:custGeom>
              <a:avLst/>
              <a:gdLst/>
              <a:ahLst/>
              <a:cxnLst/>
              <a:rect l="l" t="t" r="r" b="b"/>
              <a:pathLst>
                <a:path w="73457" h="3896113">
                  <a:moveTo>
                    <a:pt x="0" y="0"/>
                  </a:moveTo>
                  <a:lnTo>
                    <a:pt x="73457" y="0"/>
                  </a:lnTo>
                  <a:lnTo>
                    <a:pt x="73457" y="3896113"/>
                  </a:lnTo>
                  <a:lnTo>
                    <a:pt x="0" y="3896113"/>
                  </a:lnTo>
                  <a:close/>
                </a:path>
              </a:pathLst>
            </a:custGeom>
            <a:solidFill>
              <a:srgbClr val="08377C"/>
            </a:solidFill>
            <a:ln cap="sq">
              <a:noFill/>
              <a:prstDash val="solid"/>
              <a:miter/>
            </a:ln>
          </p:spPr>
        </p:sp>
        <p:sp>
          <p:nvSpPr>
            <p:cNvPr id="4" name="TextBox 4"/>
            <p:cNvSpPr txBox="1"/>
            <p:nvPr/>
          </p:nvSpPr>
          <p:spPr>
            <a:xfrm>
              <a:off x="0" y="-47625"/>
              <a:ext cx="73457" cy="394373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rot="-1839025">
            <a:off x="-4049466" y="1232097"/>
            <a:ext cx="5850996" cy="14793052"/>
            <a:chOff x="0" y="0"/>
            <a:chExt cx="1541003" cy="3896112"/>
          </a:xfrm>
        </p:grpSpPr>
        <p:sp>
          <p:nvSpPr>
            <p:cNvPr id="6" name="Freeform 6"/>
            <p:cNvSpPr/>
            <p:nvPr/>
          </p:nvSpPr>
          <p:spPr>
            <a:xfrm>
              <a:off x="0" y="0"/>
              <a:ext cx="1541003" cy="3896113"/>
            </a:xfrm>
            <a:custGeom>
              <a:avLst/>
              <a:gdLst/>
              <a:ahLst/>
              <a:cxnLst/>
              <a:rect l="l" t="t" r="r" b="b"/>
              <a:pathLst>
                <a:path w="1541003" h="3896113">
                  <a:moveTo>
                    <a:pt x="0" y="0"/>
                  </a:moveTo>
                  <a:lnTo>
                    <a:pt x="1541003" y="0"/>
                  </a:lnTo>
                  <a:lnTo>
                    <a:pt x="1541003" y="3896113"/>
                  </a:lnTo>
                  <a:lnTo>
                    <a:pt x="0" y="3896113"/>
                  </a:lnTo>
                  <a:close/>
                </a:path>
              </a:pathLst>
            </a:custGeom>
            <a:solidFill>
              <a:srgbClr val="08377C"/>
            </a:solidFill>
            <a:ln cap="sq">
              <a:noFill/>
              <a:prstDash val="solid"/>
              <a:miter/>
            </a:ln>
          </p:spPr>
        </p:sp>
        <p:sp>
          <p:nvSpPr>
            <p:cNvPr id="7" name="TextBox 7"/>
            <p:cNvSpPr txBox="1"/>
            <p:nvPr/>
          </p:nvSpPr>
          <p:spPr>
            <a:xfrm>
              <a:off x="0" y="-47625"/>
              <a:ext cx="1541003" cy="394373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a:grpSpLocks noChangeAspect="1"/>
          </p:cNvGrpSpPr>
          <p:nvPr/>
        </p:nvGrpSpPr>
        <p:grpSpPr>
          <a:xfrm>
            <a:off x="-2065539" y="-59329"/>
            <a:ext cx="15224978" cy="10405658"/>
            <a:chOff x="0" y="0"/>
            <a:chExt cx="5508856" cy="3765081"/>
          </a:xfrm>
        </p:grpSpPr>
        <p:sp>
          <p:nvSpPr>
            <p:cNvPr id="9" name="Freeform 9"/>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08377C"/>
            </a:solidFill>
          </p:spPr>
        </p:sp>
        <p:sp>
          <p:nvSpPr>
            <p:cNvPr id="10" name="Freeform 10"/>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08377C"/>
            </a:solidFill>
            <a:ln w="12700">
              <a:solidFill>
                <a:srgbClr val="000000"/>
              </a:solidFill>
            </a:ln>
          </p:spPr>
        </p:sp>
      </p:grpSp>
      <p:grpSp>
        <p:nvGrpSpPr>
          <p:cNvPr id="11" name="Group 11"/>
          <p:cNvGrpSpPr>
            <a:grpSpLocks noChangeAspect="1"/>
          </p:cNvGrpSpPr>
          <p:nvPr/>
        </p:nvGrpSpPr>
        <p:grpSpPr>
          <a:xfrm>
            <a:off x="-2065539" y="0"/>
            <a:ext cx="15224978" cy="10405658"/>
            <a:chOff x="0" y="0"/>
            <a:chExt cx="5508856" cy="3765081"/>
          </a:xfrm>
        </p:grpSpPr>
        <p:sp>
          <p:nvSpPr>
            <p:cNvPr id="12" name="Freeform 12"/>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alpha val="52941"/>
              </a:srgbClr>
            </a:solidFill>
          </p:spPr>
        </p:sp>
        <p:sp>
          <p:nvSpPr>
            <p:cNvPr id="13" name="Freeform 1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2">
                <a:alphaModFix amt="53000"/>
              </a:blip>
              <a:stretch>
                <a:fillRect l="-1259" r="-1259"/>
              </a:stretch>
            </a:blipFill>
          </p:spPr>
        </p:sp>
      </p:grpSp>
      <p:grpSp>
        <p:nvGrpSpPr>
          <p:cNvPr id="14" name="Group 14"/>
          <p:cNvGrpSpPr/>
          <p:nvPr/>
        </p:nvGrpSpPr>
        <p:grpSpPr>
          <a:xfrm rot="-1839025">
            <a:off x="10382703" y="-2380630"/>
            <a:ext cx="278907" cy="14793052"/>
            <a:chOff x="0" y="0"/>
            <a:chExt cx="73457" cy="3896112"/>
          </a:xfrm>
        </p:grpSpPr>
        <p:sp>
          <p:nvSpPr>
            <p:cNvPr id="15" name="Freeform 15"/>
            <p:cNvSpPr/>
            <p:nvPr/>
          </p:nvSpPr>
          <p:spPr>
            <a:xfrm>
              <a:off x="0" y="0"/>
              <a:ext cx="73457" cy="3896113"/>
            </a:xfrm>
            <a:custGeom>
              <a:avLst/>
              <a:gdLst/>
              <a:ahLst/>
              <a:cxnLst/>
              <a:rect l="l" t="t" r="r" b="b"/>
              <a:pathLst>
                <a:path w="73457" h="3896113">
                  <a:moveTo>
                    <a:pt x="0" y="0"/>
                  </a:moveTo>
                  <a:lnTo>
                    <a:pt x="73457" y="0"/>
                  </a:lnTo>
                  <a:lnTo>
                    <a:pt x="73457" y="3896113"/>
                  </a:lnTo>
                  <a:lnTo>
                    <a:pt x="0" y="3896113"/>
                  </a:lnTo>
                  <a:close/>
                </a:path>
              </a:pathLst>
            </a:custGeom>
            <a:solidFill>
              <a:srgbClr val="08377C"/>
            </a:solidFill>
            <a:ln cap="sq">
              <a:noFill/>
              <a:prstDash val="solid"/>
              <a:miter/>
            </a:ln>
          </p:spPr>
        </p:sp>
        <p:sp>
          <p:nvSpPr>
            <p:cNvPr id="16" name="TextBox 16"/>
            <p:cNvSpPr txBox="1"/>
            <p:nvPr/>
          </p:nvSpPr>
          <p:spPr>
            <a:xfrm>
              <a:off x="0" y="-47625"/>
              <a:ext cx="73457" cy="394373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847029" y="454913"/>
            <a:ext cx="16707486" cy="9377173"/>
            <a:chOff x="0" y="0"/>
            <a:chExt cx="4400325" cy="2469708"/>
          </a:xfrm>
        </p:grpSpPr>
        <p:sp>
          <p:nvSpPr>
            <p:cNvPr id="18" name="Freeform 18"/>
            <p:cNvSpPr/>
            <p:nvPr/>
          </p:nvSpPr>
          <p:spPr>
            <a:xfrm>
              <a:off x="0" y="0"/>
              <a:ext cx="4400326" cy="2469708"/>
            </a:xfrm>
            <a:custGeom>
              <a:avLst/>
              <a:gdLst/>
              <a:ahLst/>
              <a:cxnLst/>
              <a:rect l="l" t="t" r="r" b="b"/>
              <a:pathLst>
                <a:path w="4400326" h="2469708">
                  <a:moveTo>
                    <a:pt x="0" y="0"/>
                  </a:moveTo>
                  <a:lnTo>
                    <a:pt x="4400326" y="0"/>
                  </a:lnTo>
                  <a:lnTo>
                    <a:pt x="4400326" y="2469708"/>
                  </a:lnTo>
                  <a:lnTo>
                    <a:pt x="0" y="2469708"/>
                  </a:lnTo>
                  <a:close/>
                </a:path>
              </a:pathLst>
            </a:custGeom>
            <a:solidFill>
              <a:srgbClr val="052A47"/>
            </a:solidFill>
          </p:spPr>
        </p:sp>
        <p:sp>
          <p:nvSpPr>
            <p:cNvPr id="19" name="TextBox 19"/>
            <p:cNvSpPr txBox="1"/>
            <p:nvPr/>
          </p:nvSpPr>
          <p:spPr>
            <a:xfrm>
              <a:off x="0" y="-47625"/>
              <a:ext cx="4400325" cy="2517333"/>
            </a:xfrm>
            <a:prstGeom prst="rect">
              <a:avLst/>
            </a:prstGeom>
          </p:spPr>
          <p:txBody>
            <a:bodyPr lIns="50800" tIns="50800" rIns="50800" bIns="50800" rtlCol="0" anchor="ctr"/>
            <a:lstStyle/>
            <a:p>
              <a:pPr algn="ctr">
                <a:lnSpc>
                  <a:spcPts val="2659"/>
                </a:lnSpc>
              </a:pPr>
              <a:endParaRPr/>
            </a:p>
          </p:txBody>
        </p:sp>
      </p:grpSp>
      <p:sp>
        <p:nvSpPr>
          <p:cNvPr id="20" name="AutoShape 20"/>
          <p:cNvSpPr/>
          <p:nvPr/>
        </p:nvSpPr>
        <p:spPr>
          <a:xfrm flipH="1" flipV="1">
            <a:off x="9162808" y="2858710"/>
            <a:ext cx="0" cy="5082155"/>
          </a:xfrm>
          <a:prstGeom prst="line">
            <a:avLst/>
          </a:prstGeom>
          <a:ln w="38100" cap="flat">
            <a:solidFill>
              <a:srgbClr val="FFFFFF"/>
            </a:solidFill>
            <a:prstDash val="solid"/>
            <a:headEnd type="none" w="sm" len="sm"/>
            <a:tailEnd type="none" w="sm" len="sm"/>
          </a:ln>
        </p:spPr>
      </p:sp>
      <p:sp>
        <p:nvSpPr>
          <p:cNvPr id="21" name="TextBox 21"/>
          <p:cNvSpPr txBox="1"/>
          <p:nvPr/>
        </p:nvSpPr>
        <p:spPr>
          <a:xfrm>
            <a:off x="1583432" y="2704726"/>
            <a:ext cx="6943776" cy="5236139"/>
          </a:xfrm>
          <a:prstGeom prst="rect">
            <a:avLst/>
          </a:prstGeom>
        </p:spPr>
        <p:txBody>
          <a:bodyPr lIns="0" tIns="0" rIns="0" bIns="0" rtlCol="0" anchor="t">
            <a:spAutoFit/>
          </a:bodyPr>
          <a:lstStyle/>
          <a:p>
            <a:pPr marL="0" lvl="0" indent="0" algn="l">
              <a:lnSpc>
                <a:spcPts val="4156"/>
              </a:lnSpc>
              <a:spcBef>
                <a:spcPct val="0"/>
              </a:spcBef>
            </a:pPr>
            <a:r>
              <a:rPr lang="en-US" sz="2969" spc="133" dirty="0">
                <a:solidFill>
                  <a:srgbClr val="FFFFFF"/>
                </a:solidFill>
                <a:latin typeface="Montserrat"/>
                <a:ea typeface="Montserrat"/>
                <a:cs typeface="Montserrat"/>
                <a:sym typeface="Montserrat"/>
              </a:rPr>
              <a:t>Audible, a subsidiary of Amazon, is a leading platform for audiobooks and spoken-word content, featuring over 500,000 titles across various genres, including fiction, non-fiction, and podcasts. Users can purchase, download, or subscribe for monthly credits to access a diverse audio library.</a:t>
            </a:r>
          </a:p>
        </p:txBody>
      </p:sp>
      <p:sp>
        <p:nvSpPr>
          <p:cNvPr id="22" name="TextBox 22"/>
          <p:cNvSpPr txBox="1"/>
          <p:nvPr/>
        </p:nvSpPr>
        <p:spPr>
          <a:xfrm>
            <a:off x="1890830" y="1129348"/>
            <a:ext cx="5930665" cy="669717"/>
          </a:xfrm>
          <a:prstGeom prst="rect">
            <a:avLst/>
          </a:prstGeom>
        </p:spPr>
        <p:txBody>
          <a:bodyPr lIns="0" tIns="0" rIns="0" bIns="0" rtlCol="0" anchor="t">
            <a:spAutoFit/>
          </a:bodyPr>
          <a:lstStyle/>
          <a:p>
            <a:pPr marL="0" lvl="0" indent="0" algn="l">
              <a:lnSpc>
                <a:spcPts val="5284"/>
              </a:lnSpc>
              <a:spcBef>
                <a:spcPct val="0"/>
              </a:spcBef>
            </a:pPr>
            <a:r>
              <a:rPr lang="en-US" sz="4403" b="1" u="none" strike="noStrike" spc="158" dirty="0">
                <a:solidFill>
                  <a:srgbClr val="FFFFFF"/>
                </a:solidFill>
                <a:latin typeface="Montserrat Classic Bold"/>
                <a:ea typeface="Montserrat Classic Bold"/>
                <a:cs typeface="Montserrat Classic Bold"/>
                <a:sym typeface="Montserrat Classic Bold"/>
              </a:rPr>
              <a:t>About audible</a:t>
            </a:r>
          </a:p>
        </p:txBody>
      </p:sp>
      <p:sp>
        <p:nvSpPr>
          <p:cNvPr id="23" name="TextBox 23"/>
          <p:cNvSpPr txBox="1"/>
          <p:nvPr/>
        </p:nvSpPr>
        <p:spPr>
          <a:xfrm>
            <a:off x="10008047" y="2110405"/>
            <a:ext cx="6545460" cy="3381044"/>
          </a:xfrm>
          <a:prstGeom prst="rect">
            <a:avLst/>
          </a:prstGeom>
        </p:spPr>
        <p:txBody>
          <a:bodyPr lIns="0" tIns="0" rIns="0" bIns="0" rtlCol="0" anchor="t">
            <a:spAutoFit/>
          </a:bodyPr>
          <a:lstStyle/>
          <a:p>
            <a:pPr marL="0" lvl="0" indent="0" algn="l">
              <a:lnSpc>
                <a:spcPts val="3358"/>
              </a:lnSpc>
              <a:spcBef>
                <a:spcPct val="0"/>
              </a:spcBef>
            </a:pPr>
            <a:r>
              <a:rPr lang="en-US" sz="2398" spc="107">
                <a:solidFill>
                  <a:srgbClr val="FFFFFF"/>
                </a:solidFill>
                <a:latin typeface="Montserrat"/>
                <a:ea typeface="Montserrat"/>
                <a:cs typeface="Montserrat"/>
                <a:sym typeface="Montserrat"/>
              </a:rPr>
              <a:t>The user-friendly Audible app allows seamless listening on multiple devices, offering high-quality narration for an enhanced experience. Audible also fosters a community of listeners and authors through forums and events, promoting literacy and learning with a range of educational content.</a:t>
            </a:r>
          </a:p>
        </p:txBody>
      </p:sp>
      <p:sp>
        <p:nvSpPr>
          <p:cNvPr id="24" name="TextBox 24"/>
          <p:cNvSpPr txBox="1"/>
          <p:nvPr/>
        </p:nvSpPr>
        <p:spPr>
          <a:xfrm>
            <a:off x="10008047" y="6302741"/>
            <a:ext cx="6545460" cy="2955559"/>
          </a:xfrm>
          <a:prstGeom prst="rect">
            <a:avLst/>
          </a:prstGeom>
        </p:spPr>
        <p:txBody>
          <a:bodyPr lIns="0" tIns="0" rIns="0" bIns="0" rtlCol="0" anchor="t">
            <a:spAutoFit/>
          </a:bodyPr>
          <a:lstStyle/>
          <a:p>
            <a:pPr marL="0" lvl="0" indent="0" algn="l">
              <a:lnSpc>
                <a:spcPts val="3358"/>
              </a:lnSpc>
              <a:spcBef>
                <a:spcPct val="0"/>
              </a:spcBef>
            </a:pPr>
            <a:r>
              <a:rPr lang="en-US" sz="2398" spc="107">
                <a:solidFill>
                  <a:srgbClr val="FFFFFF"/>
                </a:solidFill>
                <a:latin typeface="Montserrat"/>
                <a:ea typeface="Montserrat"/>
                <a:cs typeface="Montserrat"/>
                <a:sym typeface="Montserrat"/>
              </a:rPr>
              <a:t>As part of Amazon, Audible benefits from integration with Amazon services, providing users with exclusive deals and a cohesive experience across platforms. Through continuous innovation, Audible remains a leader in the audiobook industry.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8377C">
                <a:alpha val="100000"/>
              </a:srgbClr>
            </a:gs>
            <a:gs pos="50000">
              <a:srgbClr val="006BB6">
                <a:alpha val="100000"/>
              </a:srgbClr>
            </a:gs>
            <a:gs pos="100000">
              <a:srgbClr val="C9E9FF">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473805" y="0"/>
            <a:ext cx="6888889" cy="6888889"/>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2"/>
              <a:stretch>
                <a:fillRect l="-25136" r="-25136"/>
              </a:stretch>
            </a:blipFill>
          </p:spPr>
        </p:sp>
      </p:grpSp>
      <p:sp>
        <p:nvSpPr>
          <p:cNvPr id="4" name="TextBox 4"/>
          <p:cNvSpPr txBox="1"/>
          <p:nvPr/>
        </p:nvSpPr>
        <p:spPr>
          <a:xfrm>
            <a:off x="1028700" y="1932694"/>
            <a:ext cx="15791330" cy="7325606"/>
          </a:xfrm>
          <a:prstGeom prst="rect">
            <a:avLst/>
          </a:prstGeom>
        </p:spPr>
        <p:txBody>
          <a:bodyPr lIns="0" tIns="0" rIns="0" bIns="0" rtlCol="0" anchor="t">
            <a:spAutoFit/>
          </a:bodyPr>
          <a:lstStyle/>
          <a:p>
            <a:pPr algn="ctr">
              <a:lnSpc>
                <a:spcPts val="4151"/>
              </a:lnSpc>
            </a:pPr>
            <a:endParaRPr/>
          </a:p>
          <a:p>
            <a:pPr algn="ctr">
              <a:lnSpc>
                <a:spcPts val="4151"/>
              </a:lnSpc>
            </a:pPr>
            <a:r>
              <a:rPr lang="en-US" sz="2965" spc="65">
                <a:solidFill>
                  <a:srgbClr val="FFFFFF"/>
                </a:solidFill>
                <a:latin typeface="Montserrat Classic"/>
                <a:ea typeface="Montserrat Classic"/>
                <a:cs typeface="Montserrat Classic"/>
                <a:sym typeface="Montserrat Classic"/>
              </a:rPr>
              <a:t>The Audible dataset presents challenges in data quality and consistency, which can hinder effective analysis and insights. The dataset contains various formatting issues, such as inconsistent title casing in the name column, combined author names, and irregular date formats in the releasedate column. Additionally, the time column is formatted as text rather than a recognized duration, and the price column contains non-numeric values that complicate financial analysis. Text ratings in the stars column need to be converted to a numeric format for quantitative evaluation. The narratedby column may include multiple narrators that need to be separated for clarity. Lastly, merging the releasedate and language columns into a unified format is essential for streamlined reporting, and ensuring consistent currency formatting is crucial for accurate financial assessments.</a:t>
            </a:r>
          </a:p>
          <a:p>
            <a:pPr marL="0" lvl="0" indent="0" algn="ctr">
              <a:lnSpc>
                <a:spcPts val="4151"/>
              </a:lnSpc>
              <a:spcBef>
                <a:spcPct val="0"/>
              </a:spcBef>
            </a:pPr>
            <a:endParaRPr lang="en-US" sz="2965" spc="65">
              <a:solidFill>
                <a:srgbClr val="FFFFFF"/>
              </a:solidFill>
              <a:latin typeface="Montserrat Classic"/>
              <a:ea typeface="Montserrat Classic"/>
              <a:cs typeface="Montserrat Classic"/>
              <a:sym typeface="Montserrat Classic"/>
            </a:endParaRPr>
          </a:p>
        </p:txBody>
      </p:sp>
      <p:grpSp>
        <p:nvGrpSpPr>
          <p:cNvPr id="5" name="Group 5"/>
          <p:cNvGrpSpPr/>
          <p:nvPr/>
        </p:nvGrpSpPr>
        <p:grpSpPr>
          <a:xfrm>
            <a:off x="-2001494" y="8323039"/>
            <a:ext cx="4723978" cy="472397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408560" y="8871939"/>
            <a:ext cx="772722" cy="77272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3079"/>
                </a:lnSpc>
                <a:spcBef>
                  <a:spcPct val="0"/>
                </a:spcBef>
              </a:pPr>
              <a:endParaRPr/>
            </a:p>
          </p:txBody>
        </p:sp>
      </p:grpSp>
      <p:sp>
        <p:nvSpPr>
          <p:cNvPr id="11" name="TextBox 11"/>
          <p:cNvSpPr txBox="1"/>
          <p:nvPr/>
        </p:nvSpPr>
        <p:spPr>
          <a:xfrm>
            <a:off x="1028700" y="552450"/>
            <a:ext cx="10445105" cy="942975"/>
          </a:xfrm>
          <a:prstGeom prst="rect">
            <a:avLst/>
          </a:prstGeom>
        </p:spPr>
        <p:txBody>
          <a:bodyPr lIns="0" tIns="0" rIns="0" bIns="0" rtlCol="0" anchor="t">
            <a:spAutoFit/>
          </a:bodyPr>
          <a:lstStyle/>
          <a:p>
            <a:pPr marL="0" lvl="0" indent="0" algn="l">
              <a:lnSpc>
                <a:spcPts val="7358"/>
              </a:lnSpc>
              <a:spcBef>
                <a:spcPct val="0"/>
              </a:spcBef>
            </a:pPr>
            <a:r>
              <a:rPr lang="en-US" sz="6131" b="1" spc="220">
                <a:solidFill>
                  <a:srgbClr val="F7F3F2"/>
                </a:solidFill>
                <a:latin typeface="Montserrat Classic Bold"/>
                <a:ea typeface="Montserrat Classic Bold"/>
                <a:cs typeface="Montserrat Classic Bold"/>
                <a:sym typeface="Montserrat Classic Bold"/>
              </a:rPr>
              <a:t>PROBLEM STATEMENT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83719" y="1197631"/>
            <a:ext cx="7968507" cy="942975"/>
          </a:xfrm>
          <a:prstGeom prst="rect">
            <a:avLst/>
          </a:prstGeom>
        </p:spPr>
        <p:txBody>
          <a:bodyPr lIns="0" tIns="0" rIns="0" bIns="0" rtlCol="0" anchor="t">
            <a:spAutoFit/>
          </a:bodyPr>
          <a:lstStyle/>
          <a:p>
            <a:pPr marL="0" lvl="0" indent="0" algn="l">
              <a:lnSpc>
                <a:spcPts val="7358"/>
              </a:lnSpc>
              <a:spcBef>
                <a:spcPct val="0"/>
              </a:spcBef>
            </a:pPr>
            <a:r>
              <a:rPr lang="en-US" sz="6131" b="1" spc="220">
                <a:solidFill>
                  <a:srgbClr val="2A2E3A"/>
                </a:solidFill>
                <a:latin typeface="Montserrat Classic Bold"/>
                <a:ea typeface="Montserrat Classic Bold"/>
                <a:cs typeface="Montserrat Classic Bold"/>
                <a:sym typeface="Montserrat Classic Bold"/>
              </a:rPr>
              <a:t>OBJECTIVE :</a:t>
            </a:r>
          </a:p>
        </p:txBody>
      </p:sp>
      <p:sp>
        <p:nvSpPr>
          <p:cNvPr id="3" name="Freeform 3"/>
          <p:cNvSpPr/>
          <p:nvPr/>
        </p:nvSpPr>
        <p:spPr>
          <a:xfrm rot="5826478">
            <a:off x="-3866183" y="2117763"/>
            <a:ext cx="14236019" cy="7411593"/>
          </a:xfrm>
          <a:custGeom>
            <a:avLst/>
            <a:gdLst/>
            <a:ahLst/>
            <a:cxnLst/>
            <a:rect l="l" t="t" r="r" b="b"/>
            <a:pathLst>
              <a:path w="14236019" h="7411593">
                <a:moveTo>
                  <a:pt x="0" y="0"/>
                </a:moveTo>
                <a:lnTo>
                  <a:pt x="14236019" y="0"/>
                </a:lnTo>
                <a:lnTo>
                  <a:pt x="14236019" y="7411593"/>
                </a:lnTo>
                <a:lnTo>
                  <a:pt x="0" y="741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7310327" y="-1512680"/>
            <a:ext cx="13623274" cy="13623220"/>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136" r="-25136"/>
              </a:stretch>
            </a:blipFill>
          </p:spPr>
        </p:sp>
      </p:grpSp>
      <p:sp>
        <p:nvSpPr>
          <p:cNvPr id="6" name="TextBox 6"/>
          <p:cNvSpPr txBox="1"/>
          <p:nvPr/>
        </p:nvSpPr>
        <p:spPr>
          <a:xfrm>
            <a:off x="7283719" y="3146568"/>
            <a:ext cx="10117518" cy="5641125"/>
          </a:xfrm>
          <a:prstGeom prst="rect">
            <a:avLst/>
          </a:prstGeom>
        </p:spPr>
        <p:txBody>
          <a:bodyPr lIns="0" tIns="0" rIns="0" bIns="0" rtlCol="0" anchor="t">
            <a:spAutoFit/>
          </a:bodyPr>
          <a:lstStyle/>
          <a:p>
            <a:pPr marL="0" lvl="0" indent="0" algn="l">
              <a:lnSpc>
                <a:spcPts val="5043"/>
              </a:lnSpc>
              <a:spcBef>
                <a:spcPct val="0"/>
              </a:spcBef>
            </a:pPr>
            <a:r>
              <a:rPr lang="en-US" sz="3602" spc="79">
                <a:solidFill>
                  <a:srgbClr val="2A2E3A"/>
                </a:solidFill>
                <a:latin typeface="Montserrat Classic"/>
                <a:ea typeface="Montserrat Classic"/>
                <a:cs typeface="Montserrat Classic"/>
                <a:sym typeface="Montserrat Classic"/>
              </a:rPr>
              <a:t>The objective of this project is to utilize Power Query Editor in Excel to clean and standardize the Audible dataset, thereby enhancing data quality and preparing it for meaningful analysis. By addressing these issues, we aim to create a reliable dataset that facilitates accurate insights and supports data-driven decision-making.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rot="5400000">
            <a:off x="1496511" y="2291195"/>
            <a:ext cx="10287000" cy="5704609"/>
          </a:xfrm>
          <a:custGeom>
            <a:avLst/>
            <a:gdLst/>
            <a:ahLst/>
            <a:cxnLst/>
            <a:rect l="l" t="t" r="r" b="b"/>
            <a:pathLst>
              <a:path w="10287000" h="5704609">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4" name="Group 4"/>
          <p:cNvGrpSpPr/>
          <p:nvPr/>
        </p:nvGrpSpPr>
        <p:grpSpPr>
          <a:xfrm>
            <a:off x="-517694" y="-474166"/>
            <a:ext cx="6382202" cy="10956964"/>
            <a:chOff x="0" y="0"/>
            <a:chExt cx="1680909" cy="2885785"/>
          </a:xfrm>
        </p:grpSpPr>
        <p:sp>
          <p:nvSpPr>
            <p:cNvPr id="5" name="Freeform 5"/>
            <p:cNvSpPr/>
            <p:nvPr/>
          </p:nvSpPr>
          <p:spPr>
            <a:xfrm>
              <a:off x="0" y="0"/>
              <a:ext cx="1680909" cy="2885785"/>
            </a:xfrm>
            <a:custGeom>
              <a:avLst/>
              <a:gdLst/>
              <a:ahLst/>
              <a:cxnLst/>
              <a:rect l="l" t="t" r="r" b="b"/>
              <a:pathLst>
                <a:path w="1680909" h="2885785">
                  <a:moveTo>
                    <a:pt x="0" y="0"/>
                  </a:moveTo>
                  <a:lnTo>
                    <a:pt x="1680909" y="0"/>
                  </a:lnTo>
                  <a:lnTo>
                    <a:pt x="1680909" y="2885785"/>
                  </a:lnTo>
                  <a:lnTo>
                    <a:pt x="0" y="2885785"/>
                  </a:lnTo>
                  <a:close/>
                </a:path>
              </a:pathLst>
            </a:custGeom>
            <a:solidFill>
              <a:srgbClr val="08377C"/>
            </a:solidFill>
            <a:ln cap="sq">
              <a:noFill/>
              <a:prstDash val="solid"/>
              <a:miter/>
            </a:ln>
          </p:spPr>
        </p:sp>
        <p:sp>
          <p:nvSpPr>
            <p:cNvPr id="6" name="TextBox 6"/>
            <p:cNvSpPr txBox="1"/>
            <p:nvPr/>
          </p:nvSpPr>
          <p:spPr>
            <a:xfrm>
              <a:off x="0" y="-47625"/>
              <a:ext cx="1680909" cy="293341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11371" y="565319"/>
            <a:ext cx="16648586" cy="8161566"/>
            <a:chOff x="0" y="0"/>
            <a:chExt cx="4384813" cy="2149548"/>
          </a:xfrm>
        </p:grpSpPr>
        <p:sp>
          <p:nvSpPr>
            <p:cNvPr id="8" name="Freeform 8"/>
            <p:cNvSpPr/>
            <p:nvPr/>
          </p:nvSpPr>
          <p:spPr>
            <a:xfrm>
              <a:off x="0" y="0"/>
              <a:ext cx="4384813" cy="2149548"/>
            </a:xfrm>
            <a:custGeom>
              <a:avLst/>
              <a:gdLst/>
              <a:ahLst/>
              <a:cxnLst/>
              <a:rect l="l" t="t" r="r" b="b"/>
              <a:pathLst>
                <a:path w="4384813" h="2149548">
                  <a:moveTo>
                    <a:pt x="7440" y="0"/>
                  </a:moveTo>
                  <a:lnTo>
                    <a:pt x="4377372" y="0"/>
                  </a:lnTo>
                  <a:cubicBezTo>
                    <a:pt x="4381481" y="0"/>
                    <a:pt x="4384813" y="3331"/>
                    <a:pt x="4384813" y="7440"/>
                  </a:cubicBezTo>
                  <a:lnTo>
                    <a:pt x="4384813" y="2142108"/>
                  </a:lnTo>
                  <a:cubicBezTo>
                    <a:pt x="4384813" y="2146217"/>
                    <a:pt x="4381481" y="2149548"/>
                    <a:pt x="4377372" y="2149548"/>
                  </a:cubicBezTo>
                  <a:lnTo>
                    <a:pt x="7440" y="2149548"/>
                  </a:lnTo>
                  <a:cubicBezTo>
                    <a:pt x="3331" y="2149548"/>
                    <a:pt x="0" y="2146217"/>
                    <a:pt x="0" y="2142108"/>
                  </a:cubicBezTo>
                  <a:lnTo>
                    <a:pt x="0" y="7440"/>
                  </a:lnTo>
                  <a:cubicBezTo>
                    <a:pt x="0" y="3331"/>
                    <a:pt x="3331" y="0"/>
                    <a:pt x="7440" y="0"/>
                  </a:cubicBezTo>
                  <a:close/>
                </a:path>
              </a:pathLst>
            </a:custGeom>
            <a:solidFill>
              <a:srgbClr val="FFFFFF"/>
            </a:solidFill>
          </p:spPr>
        </p:sp>
        <p:sp>
          <p:nvSpPr>
            <p:cNvPr id="9" name="TextBox 9"/>
            <p:cNvSpPr txBox="1"/>
            <p:nvPr/>
          </p:nvSpPr>
          <p:spPr>
            <a:xfrm>
              <a:off x="0" y="-47625"/>
              <a:ext cx="4384813" cy="2197173"/>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10800000">
            <a:off x="2568406" y="7916168"/>
            <a:ext cx="9283968" cy="1101375"/>
          </a:xfrm>
          <a:custGeom>
            <a:avLst/>
            <a:gdLst/>
            <a:ahLst/>
            <a:cxnLst/>
            <a:rect l="l" t="t" r="r" b="b"/>
            <a:pathLst>
              <a:path w="9283968" h="1101375">
                <a:moveTo>
                  <a:pt x="0" y="0"/>
                </a:moveTo>
                <a:lnTo>
                  <a:pt x="9283968" y="0"/>
                </a:lnTo>
                <a:lnTo>
                  <a:pt x="9283968" y="1101375"/>
                </a:lnTo>
                <a:lnTo>
                  <a:pt x="0" y="1101375"/>
                </a:lnTo>
                <a:lnTo>
                  <a:pt x="0" y="0"/>
                </a:lnTo>
                <a:close/>
              </a:path>
            </a:pathLst>
          </a:custGeom>
          <a:blipFill>
            <a:blip r:embed="rId5">
              <a:alphaModFix amt="89000"/>
            </a:blip>
            <a:stretch>
              <a:fillRect b="-142346"/>
            </a:stretch>
          </a:blipFill>
        </p:spPr>
      </p:sp>
      <p:sp>
        <p:nvSpPr>
          <p:cNvPr id="11" name="TextBox 11"/>
          <p:cNvSpPr txBox="1"/>
          <p:nvPr/>
        </p:nvSpPr>
        <p:spPr>
          <a:xfrm>
            <a:off x="1028700" y="1117693"/>
            <a:ext cx="15222183" cy="7308127"/>
          </a:xfrm>
          <a:prstGeom prst="rect">
            <a:avLst/>
          </a:prstGeom>
        </p:spPr>
        <p:txBody>
          <a:bodyPr lIns="0" tIns="0" rIns="0" bIns="0" rtlCol="0" anchor="t">
            <a:spAutoFit/>
          </a:bodyPr>
          <a:lstStyle/>
          <a:p>
            <a:pPr algn="l">
              <a:lnSpc>
                <a:spcPts val="5079"/>
              </a:lnSpc>
            </a:pPr>
            <a:r>
              <a:rPr lang="en-US" sz="3628" spc="163">
                <a:solidFill>
                  <a:srgbClr val="F1945B"/>
                </a:solidFill>
                <a:latin typeface="Montserrat Classic"/>
                <a:ea typeface="Montserrat Classic"/>
                <a:cs typeface="Montserrat Classic"/>
                <a:sym typeface="Montserrat Classic"/>
              </a:rPr>
              <a:t>Power Query :</a:t>
            </a:r>
          </a:p>
          <a:p>
            <a:pPr algn="l">
              <a:lnSpc>
                <a:spcPts val="4099"/>
              </a:lnSpc>
            </a:pPr>
            <a:r>
              <a:rPr lang="en-US" sz="2928" spc="131">
                <a:solidFill>
                  <a:srgbClr val="2A2E3A"/>
                </a:solidFill>
                <a:latin typeface="Montserrat Classic"/>
                <a:ea typeface="Montserrat Classic"/>
                <a:cs typeface="Montserrat Classic"/>
                <a:sym typeface="Montserrat Classic"/>
              </a:rPr>
              <a:t>Power Query is an ETL tool created by Microsoft for data extraction, loading, and transformation. It is used to retrieve data from sources, process it, and load it into one or more target systems.</a:t>
            </a:r>
          </a:p>
          <a:p>
            <a:pPr algn="l">
              <a:lnSpc>
                <a:spcPts val="4099"/>
              </a:lnSpc>
            </a:pPr>
            <a:r>
              <a:rPr lang="en-US" sz="2928" spc="131">
                <a:solidFill>
                  <a:srgbClr val="2A2E3A"/>
                </a:solidFill>
                <a:latin typeface="Montserrat Classic"/>
                <a:ea typeface="Montserrat Classic"/>
                <a:cs typeface="Montserrat Classic"/>
                <a:sym typeface="Montserrat Classic"/>
              </a:rPr>
              <a:t>There can be various sources to load data into Power Query, but we have chosen the source to be an Excel Workbook. So,</a:t>
            </a:r>
          </a:p>
          <a:p>
            <a:pPr algn="l">
              <a:lnSpc>
                <a:spcPts val="4099"/>
              </a:lnSpc>
            </a:pPr>
            <a:r>
              <a:rPr lang="en-US" sz="2928" spc="131">
                <a:solidFill>
                  <a:srgbClr val="2A2E3A"/>
                </a:solidFill>
                <a:latin typeface="Montserrat Classic"/>
                <a:ea typeface="Montserrat Classic"/>
                <a:cs typeface="Montserrat Classic"/>
                <a:sym typeface="Montserrat Classic"/>
              </a:rPr>
              <a:t>Steps to load data in Power Query:</a:t>
            </a:r>
          </a:p>
          <a:p>
            <a:pPr marL="632256" lvl="1" indent="-316128" algn="l">
              <a:lnSpc>
                <a:spcPts val="4099"/>
              </a:lnSpc>
              <a:buFont typeface="Arial"/>
              <a:buChar char="•"/>
            </a:pPr>
            <a:r>
              <a:rPr lang="en-US" sz="2928" spc="131">
                <a:solidFill>
                  <a:srgbClr val="2A2E3A"/>
                </a:solidFill>
                <a:latin typeface="Montserrat Classic"/>
                <a:ea typeface="Montserrat Classic"/>
                <a:cs typeface="Montserrat Classic"/>
                <a:sym typeface="Montserrat Classic"/>
              </a:rPr>
              <a:t>Click Data &gt; Get Data &gt; From File &gt; Excel Workbook</a:t>
            </a:r>
          </a:p>
          <a:p>
            <a:pPr marL="1264511" lvl="2" indent="-421504" algn="l">
              <a:lnSpc>
                <a:spcPts val="4099"/>
              </a:lnSpc>
              <a:buFont typeface="Arial"/>
              <a:buChar char="⚬"/>
            </a:pPr>
            <a:r>
              <a:rPr lang="en-US" sz="2928" spc="131">
                <a:solidFill>
                  <a:srgbClr val="2A2E3A"/>
                </a:solidFill>
                <a:latin typeface="Montserrat Classic"/>
                <a:ea typeface="Montserrat Classic"/>
                <a:cs typeface="Montserrat Classic"/>
                <a:sym typeface="Montserrat Classic"/>
              </a:rPr>
              <a:t>Navigate to your Excel workbook in the Import Data window and click Import.</a:t>
            </a:r>
          </a:p>
          <a:p>
            <a:pPr marL="1264511" lvl="2" indent="-421504" algn="l">
              <a:lnSpc>
                <a:spcPts val="4099"/>
              </a:lnSpc>
              <a:buFont typeface="Arial"/>
              <a:buChar char="⚬"/>
            </a:pPr>
            <a:r>
              <a:rPr lang="en-US" sz="2928" spc="131">
                <a:solidFill>
                  <a:srgbClr val="2A2E3A"/>
                </a:solidFill>
                <a:latin typeface="Montserrat Classic"/>
                <a:ea typeface="Montserrat Classic"/>
                <a:cs typeface="Montserrat Classic"/>
                <a:sym typeface="Montserrat Classic"/>
              </a:rPr>
              <a:t>The Power Query Navigator window opens. CSV and Text files contain a single source. An Excel workbook is different; it can have multiple worksheets, all of which are treated as separate data objects.</a:t>
            </a:r>
          </a:p>
          <a:p>
            <a:pPr marL="0" lvl="0" indent="0" algn="l">
              <a:lnSpc>
                <a:spcPts val="4099"/>
              </a:lnSpc>
              <a:spcBef>
                <a:spcPct val="0"/>
              </a:spcBef>
            </a:pPr>
            <a:endParaRPr lang="en-US" sz="2928" spc="131">
              <a:solidFill>
                <a:srgbClr val="2A2E3A"/>
              </a:solidFill>
              <a:latin typeface="Montserrat Classic"/>
              <a:ea typeface="Montserrat Classic"/>
              <a:cs typeface="Montserrat Classic"/>
              <a:sym typeface="Montserrat Class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01494" y="8323039"/>
            <a:ext cx="4723978" cy="47239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496482" y="-1622972"/>
            <a:ext cx="4837174" cy="48371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653480" y="5971432"/>
            <a:ext cx="843002" cy="8430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3079"/>
                </a:lnSpc>
                <a:spcBef>
                  <a:spcPct val="0"/>
                </a:spcBef>
              </a:pPr>
              <a:endParaRPr/>
            </a:p>
          </p:txBody>
        </p:sp>
      </p:grpSp>
      <p:grpSp>
        <p:nvGrpSpPr>
          <p:cNvPr id="11" name="Group 11"/>
          <p:cNvGrpSpPr/>
          <p:nvPr/>
        </p:nvGrpSpPr>
        <p:grpSpPr>
          <a:xfrm>
            <a:off x="-559418" y="-811125"/>
            <a:ext cx="1839825" cy="18398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3079"/>
                </a:lnSpc>
                <a:spcBef>
                  <a:spcPct val="0"/>
                </a:spcBef>
              </a:pPr>
              <a:endParaRPr/>
            </a:p>
          </p:txBody>
        </p:sp>
      </p:grpSp>
      <p:sp>
        <p:nvSpPr>
          <p:cNvPr id="14" name="Freeform 14"/>
          <p:cNvSpPr/>
          <p:nvPr/>
        </p:nvSpPr>
        <p:spPr>
          <a:xfrm>
            <a:off x="-142930" y="1043911"/>
            <a:ext cx="18430930" cy="9243089"/>
          </a:xfrm>
          <a:custGeom>
            <a:avLst/>
            <a:gdLst/>
            <a:ahLst/>
            <a:cxnLst/>
            <a:rect l="l" t="t" r="r" b="b"/>
            <a:pathLst>
              <a:path w="18430930" h="9243089">
                <a:moveTo>
                  <a:pt x="0" y="0"/>
                </a:moveTo>
                <a:lnTo>
                  <a:pt x="18430930" y="0"/>
                </a:lnTo>
                <a:lnTo>
                  <a:pt x="18430930" y="9243089"/>
                </a:lnTo>
                <a:lnTo>
                  <a:pt x="0" y="9243089"/>
                </a:lnTo>
                <a:lnTo>
                  <a:pt x="0" y="0"/>
                </a:lnTo>
                <a:close/>
              </a:path>
            </a:pathLst>
          </a:custGeom>
          <a:blipFill>
            <a:blip r:embed="rId2"/>
            <a:stretch>
              <a:fillRect l="-496" t="-143" b="-9571"/>
            </a:stretch>
          </a:blipFill>
        </p:spPr>
      </p:sp>
      <p:sp>
        <p:nvSpPr>
          <p:cNvPr id="15" name="TextBox 15"/>
          <p:cNvSpPr txBox="1"/>
          <p:nvPr/>
        </p:nvSpPr>
        <p:spPr>
          <a:xfrm>
            <a:off x="5323390" y="-9525"/>
            <a:ext cx="7355361" cy="939686"/>
          </a:xfrm>
          <a:prstGeom prst="rect">
            <a:avLst/>
          </a:prstGeom>
        </p:spPr>
        <p:txBody>
          <a:bodyPr lIns="0" tIns="0" rIns="0" bIns="0" rtlCol="0" anchor="t">
            <a:spAutoFit/>
          </a:bodyPr>
          <a:lstStyle/>
          <a:p>
            <a:pPr marL="0" lvl="0" indent="0" algn="l">
              <a:lnSpc>
                <a:spcPts val="7358"/>
              </a:lnSpc>
              <a:spcBef>
                <a:spcPct val="0"/>
              </a:spcBef>
            </a:pPr>
            <a:r>
              <a:rPr lang="en-US" sz="6131" b="1" spc="220">
                <a:solidFill>
                  <a:srgbClr val="2A2E3A"/>
                </a:solidFill>
                <a:latin typeface="Montserrat Classic Bold"/>
                <a:ea typeface="Montserrat Classic Bold"/>
                <a:cs typeface="Montserrat Classic Bold"/>
                <a:sym typeface="Montserrat Classic Bold"/>
              </a:rPr>
              <a:t>RAW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395167" y="2589186"/>
            <a:ext cx="3822970" cy="5098990"/>
            <a:chOff x="0" y="0"/>
            <a:chExt cx="1006873" cy="1342944"/>
          </a:xfrm>
        </p:grpSpPr>
        <p:sp>
          <p:nvSpPr>
            <p:cNvPr id="4" name="Freeform 4"/>
            <p:cNvSpPr/>
            <p:nvPr/>
          </p:nvSpPr>
          <p:spPr>
            <a:xfrm>
              <a:off x="0" y="0"/>
              <a:ext cx="1006873" cy="1342944"/>
            </a:xfrm>
            <a:custGeom>
              <a:avLst/>
              <a:gdLst/>
              <a:ahLst/>
              <a:cxnLst/>
              <a:rect l="l" t="t" r="r" b="b"/>
              <a:pathLst>
                <a:path w="1006873" h="1342944">
                  <a:moveTo>
                    <a:pt x="40502" y="0"/>
                  </a:moveTo>
                  <a:lnTo>
                    <a:pt x="966371" y="0"/>
                  </a:lnTo>
                  <a:cubicBezTo>
                    <a:pt x="988739" y="0"/>
                    <a:pt x="1006873" y="18133"/>
                    <a:pt x="1006873" y="40502"/>
                  </a:cubicBezTo>
                  <a:lnTo>
                    <a:pt x="1006873" y="1302442"/>
                  </a:lnTo>
                  <a:cubicBezTo>
                    <a:pt x="1006873" y="1313184"/>
                    <a:pt x="1002606" y="1323485"/>
                    <a:pt x="995010" y="1331081"/>
                  </a:cubicBezTo>
                  <a:cubicBezTo>
                    <a:pt x="987414" y="1338677"/>
                    <a:pt x="977112" y="1342944"/>
                    <a:pt x="966371" y="1342944"/>
                  </a:cubicBezTo>
                  <a:lnTo>
                    <a:pt x="40502" y="1342944"/>
                  </a:lnTo>
                  <a:cubicBezTo>
                    <a:pt x="18133" y="1342944"/>
                    <a:pt x="0" y="1324811"/>
                    <a:pt x="0" y="1302442"/>
                  </a:cubicBezTo>
                  <a:lnTo>
                    <a:pt x="0" y="40502"/>
                  </a:lnTo>
                  <a:cubicBezTo>
                    <a:pt x="0" y="29760"/>
                    <a:pt x="4267" y="19458"/>
                    <a:pt x="11863" y="11863"/>
                  </a:cubicBezTo>
                  <a:cubicBezTo>
                    <a:pt x="19458" y="4267"/>
                    <a:pt x="29760" y="0"/>
                    <a:pt x="40502" y="0"/>
                  </a:cubicBezTo>
                  <a:close/>
                </a:path>
              </a:pathLst>
            </a:custGeom>
            <a:gradFill rotWithShape="1">
              <a:gsLst>
                <a:gs pos="0">
                  <a:srgbClr val="08377C">
                    <a:alpha val="100000"/>
                  </a:srgbClr>
                </a:gs>
                <a:gs pos="50000">
                  <a:srgbClr val="006BB6">
                    <a:alpha val="100000"/>
                  </a:srgbClr>
                </a:gs>
                <a:gs pos="100000">
                  <a:srgbClr val="C9E9FF">
                    <a:alpha val="100000"/>
                  </a:srgbClr>
                </a:gs>
              </a:gsLst>
              <a:lin ang="2700000"/>
            </a:gradFill>
          </p:spPr>
        </p:sp>
        <p:sp>
          <p:nvSpPr>
            <p:cNvPr id="5" name="TextBox 5"/>
            <p:cNvSpPr txBox="1"/>
            <p:nvPr/>
          </p:nvSpPr>
          <p:spPr>
            <a:xfrm>
              <a:off x="0" y="-38100"/>
              <a:ext cx="1006873" cy="1381044"/>
            </a:xfrm>
            <a:prstGeom prst="rect">
              <a:avLst/>
            </a:prstGeom>
          </p:spPr>
          <p:txBody>
            <a:bodyPr lIns="50800" tIns="50800" rIns="50800" bIns="50800" rtlCol="0" anchor="ctr"/>
            <a:lstStyle/>
            <a:p>
              <a:pPr algn="ctr">
                <a:lnSpc>
                  <a:spcPts val="3111"/>
                </a:lnSpc>
              </a:pPr>
              <a:endParaRPr/>
            </a:p>
          </p:txBody>
        </p:sp>
      </p:grpSp>
      <p:grpSp>
        <p:nvGrpSpPr>
          <p:cNvPr id="6" name="Group 6"/>
          <p:cNvGrpSpPr/>
          <p:nvPr/>
        </p:nvGrpSpPr>
        <p:grpSpPr>
          <a:xfrm>
            <a:off x="9241967" y="3203427"/>
            <a:ext cx="3790065" cy="4688027"/>
            <a:chOff x="0" y="0"/>
            <a:chExt cx="998206" cy="1234707"/>
          </a:xfrm>
        </p:grpSpPr>
        <p:sp>
          <p:nvSpPr>
            <p:cNvPr id="7" name="Freeform 7"/>
            <p:cNvSpPr/>
            <p:nvPr/>
          </p:nvSpPr>
          <p:spPr>
            <a:xfrm>
              <a:off x="0" y="0"/>
              <a:ext cx="998206" cy="1234707"/>
            </a:xfrm>
            <a:custGeom>
              <a:avLst/>
              <a:gdLst/>
              <a:ahLst/>
              <a:cxnLst/>
              <a:rect l="l" t="t" r="r" b="b"/>
              <a:pathLst>
                <a:path w="998206" h="1234707">
                  <a:moveTo>
                    <a:pt x="40854" y="0"/>
                  </a:moveTo>
                  <a:lnTo>
                    <a:pt x="957353" y="0"/>
                  </a:lnTo>
                  <a:cubicBezTo>
                    <a:pt x="979916" y="0"/>
                    <a:pt x="998206" y="18291"/>
                    <a:pt x="998206" y="40854"/>
                  </a:cubicBezTo>
                  <a:lnTo>
                    <a:pt x="998206" y="1193853"/>
                  </a:lnTo>
                  <a:cubicBezTo>
                    <a:pt x="998206" y="1216416"/>
                    <a:pt x="979916" y="1234707"/>
                    <a:pt x="957353" y="1234707"/>
                  </a:cubicBezTo>
                  <a:lnTo>
                    <a:pt x="40854" y="1234707"/>
                  </a:lnTo>
                  <a:cubicBezTo>
                    <a:pt x="18291" y="1234707"/>
                    <a:pt x="0" y="1216416"/>
                    <a:pt x="0" y="1193853"/>
                  </a:cubicBezTo>
                  <a:lnTo>
                    <a:pt x="0" y="40854"/>
                  </a:lnTo>
                  <a:cubicBezTo>
                    <a:pt x="0" y="18291"/>
                    <a:pt x="18291" y="0"/>
                    <a:pt x="40854" y="0"/>
                  </a:cubicBezTo>
                  <a:close/>
                </a:path>
              </a:pathLst>
            </a:custGeom>
            <a:gradFill rotWithShape="1">
              <a:gsLst>
                <a:gs pos="0">
                  <a:srgbClr val="08377C">
                    <a:alpha val="100000"/>
                  </a:srgbClr>
                </a:gs>
                <a:gs pos="50000">
                  <a:srgbClr val="006BB6">
                    <a:alpha val="100000"/>
                  </a:srgbClr>
                </a:gs>
                <a:gs pos="100000">
                  <a:srgbClr val="C9E9FF">
                    <a:alpha val="100000"/>
                  </a:srgbClr>
                </a:gs>
              </a:gsLst>
              <a:lin ang="2700000"/>
            </a:gradFill>
          </p:spPr>
        </p:sp>
        <p:sp>
          <p:nvSpPr>
            <p:cNvPr id="8" name="TextBox 8"/>
            <p:cNvSpPr txBox="1"/>
            <p:nvPr/>
          </p:nvSpPr>
          <p:spPr>
            <a:xfrm>
              <a:off x="0" y="-38100"/>
              <a:ext cx="998206" cy="1272807"/>
            </a:xfrm>
            <a:prstGeom prst="rect">
              <a:avLst/>
            </a:prstGeom>
          </p:spPr>
          <p:txBody>
            <a:bodyPr lIns="50800" tIns="50800" rIns="50800" bIns="50800" rtlCol="0" anchor="ctr"/>
            <a:lstStyle/>
            <a:p>
              <a:pPr algn="ctr">
                <a:lnSpc>
                  <a:spcPts val="3111"/>
                </a:lnSpc>
              </a:pPr>
              <a:endParaRPr/>
            </a:p>
          </p:txBody>
        </p:sp>
      </p:grpSp>
      <p:grpSp>
        <p:nvGrpSpPr>
          <p:cNvPr id="9" name="Group 9"/>
          <p:cNvGrpSpPr/>
          <p:nvPr/>
        </p:nvGrpSpPr>
        <p:grpSpPr>
          <a:xfrm>
            <a:off x="5006495" y="5285761"/>
            <a:ext cx="3688314" cy="4441220"/>
            <a:chOff x="0" y="0"/>
            <a:chExt cx="971408" cy="1169704"/>
          </a:xfrm>
        </p:grpSpPr>
        <p:sp>
          <p:nvSpPr>
            <p:cNvPr id="10" name="Freeform 10"/>
            <p:cNvSpPr/>
            <p:nvPr/>
          </p:nvSpPr>
          <p:spPr>
            <a:xfrm>
              <a:off x="0" y="0"/>
              <a:ext cx="971408" cy="1169704"/>
            </a:xfrm>
            <a:custGeom>
              <a:avLst/>
              <a:gdLst/>
              <a:ahLst/>
              <a:cxnLst/>
              <a:rect l="l" t="t" r="r" b="b"/>
              <a:pathLst>
                <a:path w="971408" h="1169704">
                  <a:moveTo>
                    <a:pt x="41981" y="0"/>
                  </a:moveTo>
                  <a:lnTo>
                    <a:pt x="929427" y="0"/>
                  </a:lnTo>
                  <a:cubicBezTo>
                    <a:pt x="952612" y="0"/>
                    <a:pt x="971408" y="18795"/>
                    <a:pt x="971408" y="41981"/>
                  </a:cubicBezTo>
                  <a:lnTo>
                    <a:pt x="971408" y="1127723"/>
                  </a:lnTo>
                  <a:cubicBezTo>
                    <a:pt x="971408" y="1150908"/>
                    <a:pt x="952612" y="1169704"/>
                    <a:pt x="929427" y="1169704"/>
                  </a:cubicBezTo>
                  <a:lnTo>
                    <a:pt x="41981" y="1169704"/>
                  </a:lnTo>
                  <a:cubicBezTo>
                    <a:pt x="30847" y="1169704"/>
                    <a:pt x="20169" y="1165281"/>
                    <a:pt x="12296" y="1157408"/>
                  </a:cubicBezTo>
                  <a:cubicBezTo>
                    <a:pt x="4423" y="1149535"/>
                    <a:pt x="0" y="1138857"/>
                    <a:pt x="0" y="1127723"/>
                  </a:cubicBezTo>
                  <a:lnTo>
                    <a:pt x="0" y="41981"/>
                  </a:lnTo>
                  <a:cubicBezTo>
                    <a:pt x="0" y="18795"/>
                    <a:pt x="18795" y="0"/>
                    <a:pt x="41981" y="0"/>
                  </a:cubicBezTo>
                  <a:close/>
                </a:path>
              </a:pathLst>
            </a:custGeom>
            <a:solidFill>
              <a:srgbClr val="48699F">
                <a:alpha val="75686"/>
              </a:srgbClr>
            </a:solidFill>
          </p:spPr>
        </p:sp>
        <p:sp>
          <p:nvSpPr>
            <p:cNvPr id="11" name="TextBox 11"/>
            <p:cNvSpPr txBox="1"/>
            <p:nvPr/>
          </p:nvSpPr>
          <p:spPr>
            <a:xfrm>
              <a:off x="0" y="-38100"/>
              <a:ext cx="971408" cy="1207804"/>
            </a:xfrm>
            <a:prstGeom prst="rect">
              <a:avLst/>
            </a:prstGeom>
          </p:spPr>
          <p:txBody>
            <a:bodyPr lIns="50800" tIns="50800" rIns="50800" bIns="50800" rtlCol="0" anchor="ctr"/>
            <a:lstStyle/>
            <a:p>
              <a:pPr algn="ctr">
                <a:lnSpc>
                  <a:spcPts val="3111"/>
                </a:lnSpc>
              </a:pPr>
              <a:endParaRPr/>
            </a:p>
          </p:txBody>
        </p:sp>
      </p:grpSp>
      <p:sp>
        <p:nvSpPr>
          <p:cNvPr id="12" name="Freeform 12"/>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792701" y="5285761"/>
            <a:ext cx="3466599" cy="4441220"/>
            <a:chOff x="0" y="0"/>
            <a:chExt cx="913014" cy="1169704"/>
          </a:xfrm>
        </p:grpSpPr>
        <p:sp>
          <p:nvSpPr>
            <p:cNvPr id="14" name="Freeform 14"/>
            <p:cNvSpPr/>
            <p:nvPr/>
          </p:nvSpPr>
          <p:spPr>
            <a:xfrm>
              <a:off x="0" y="0"/>
              <a:ext cx="913014" cy="1169704"/>
            </a:xfrm>
            <a:custGeom>
              <a:avLst/>
              <a:gdLst/>
              <a:ahLst/>
              <a:cxnLst/>
              <a:rect l="l" t="t" r="r" b="b"/>
              <a:pathLst>
                <a:path w="913014" h="1169704">
                  <a:moveTo>
                    <a:pt x="44666" y="0"/>
                  </a:moveTo>
                  <a:lnTo>
                    <a:pt x="868348" y="0"/>
                  </a:lnTo>
                  <a:cubicBezTo>
                    <a:pt x="893016" y="0"/>
                    <a:pt x="913014" y="19998"/>
                    <a:pt x="913014" y="44666"/>
                  </a:cubicBezTo>
                  <a:lnTo>
                    <a:pt x="913014" y="1125038"/>
                  </a:lnTo>
                  <a:cubicBezTo>
                    <a:pt x="913014" y="1136884"/>
                    <a:pt x="908308" y="1148245"/>
                    <a:pt x="899931" y="1156622"/>
                  </a:cubicBezTo>
                  <a:cubicBezTo>
                    <a:pt x="891555" y="1164998"/>
                    <a:pt x="880194" y="1169704"/>
                    <a:pt x="868348" y="1169704"/>
                  </a:cubicBezTo>
                  <a:lnTo>
                    <a:pt x="44666" y="1169704"/>
                  </a:lnTo>
                  <a:cubicBezTo>
                    <a:pt x="32820" y="1169704"/>
                    <a:pt x="21459" y="1164998"/>
                    <a:pt x="13082" y="1156622"/>
                  </a:cubicBezTo>
                  <a:cubicBezTo>
                    <a:pt x="4706" y="1148245"/>
                    <a:pt x="0" y="1136884"/>
                    <a:pt x="0" y="1125038"/>
                  </a:cubicBezTo>
                  <a:lnTo>
                    <a:pt x="0" y="44666"/>
                  </a:lnTo>
                  <a:cubicBezTo>
                    <a:pt x="0" y="32820"/>
                    <a:pt x="4706" y="21459"/>
                    <a:pt x="13082" y="13082"/>
                  </a:cubicBezTo>
                  <a:cubicBezTo>
                    <a:pt x="21459" y="4706"/>
                    <a:pt x="32820" y="0"/>
                    <a:pt x="44666" y="0"/>
                  </a:cubicBezTo>
                  <a:close/>
                </a:path>
              </a:pathLst>
            </a:custGeom>
            <a:solidFill>
              <a:srgbClr val="48699F">
                <a:alpha val="75686"/>
              </a:srgbClr>
            </a:solidFill>
          </p:spPr>
        </p:sp>
        <p:sp>
          <p:nvSpPr>
            <p:cNvPr id="15" name="TextBox 15"/>
            <p:cNvSpPr txBox="1"/>
            <p:nvPr/>
          </p:nvSpPr>
          <p:spPr>
            <a:xfrm>
              <a:off x="0" y="-38100"/>
              <a:ext cx="913014" cy="1207804"/>
            </a:xfrm>
            <a:prstGeom prst="rect">
              <a:avLst/>
            </a:prstGeom>
          </p:spPr>
          <p:txBody>
            <a:bodyPr lIns="50800" tIns="50800" rIns="50800" bIns="50800" rtlCol="0" anchor="ctr"/>
            <a:lstStyle/>
            <a:p>
              <a:pPr algn="ctr">
                <a:lnSpc>
                  <a:spcPts val="3111"/>
                </a:lnSpc>
              </a:pPr>
              <a:endParaRPr/>
            </a:p>
          </p:txBody>
        </p:sp>
      </p:grpSp>
      <p:sp>
        <p:nvSpPr>
          <p:cNvPr id="16" name="TextBox 16"/>
          <p:cNvSpPr txBox="1"/>
          <p:nvPr/>
        </p:nvSpPr>
        <p:spPr>
          <a:xfrm>
            <a:off x="3936681" y="85090"/>
            <a:ext cx="14051235" cy="1801494"/>
          </a:xfrm>
          <a:prstGeom prst="rect">
            <a:avLst/>
          </a:prstGeom>
        </p:spPr>
        <p:txBody>
          <a:bodyPr lIns="0" tIns="0" rIns="0" bIns="0" rtlCol="0" anchor="t">
            <a:spAutoFit/>
          </a:bodyPr>
          <a:lstStyle/>
          <a:p>
            <a:pPr algn="ctr">
              <a:lnSpc>
                <a:spcPts val="7280"/>
              </a:lnSpc>
            </a:pPr>
            <a:r>
              <a:rPr lang="en-US" sz="5200" b="1">
                <a:solidFill>
                  <a:srgbClr val="FFFFFF"/>
                </a:solidFill>
                <a:latin typeface="Montserrat Bold"/>
                <a:ea typeface="Montserrat Bold"/>
                <a:cs typeface="Montserrat Bold"/>
                <a:sym typeface="Montserrat Bold"/>
              </a:rPr>
              <a:t>STEPS TO  CLEAN AND STANDARDIZE  AUDIBLE DATASET</a:t>
            </a:r>
          </a:p>
        </p:txBody>
      </p:sp>
      <p:sp>
        <p:nvSpPr>
          <p:cNvPr id="17" name="Freeform 17"/>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835355" y="4050873"/>
            <a:ext cx="3060735" cy="3455498"/>
          </a:xfrm>
          <a:prstGeom prst="rect">
            <a:avLst/>
          </a:prstGeom>
        </p:spPr>
        <p:txBody>
          <a:bodyPr lIns="0" tIns="0" rIns="0" bIns="0" rtlCol="0" anchor="t">
            <a:spAutoFit/>
          </a:bodyPr>
          <a:lstStyle/>
          <a:p>
            <a:pPr algn="ctr">
              <a:lnSpc>
                <a:spcPts val="2766"/>
              </a:lnSpc>
            </a:pPr>
            <a:r>
              <a:rPr lang="en-US" sz="1976" b="1">
                <a:solidFill>
                  <a:srgbClr val="FFFFFF"/>
                </a:solidFill>
                <a:latin typeface="Montserrat Bold"/>
                <a:ea typeface="Montserrat Bold"/>
                <a:cs typeface="Montserrat Bold"/>
                <a:sym typeface="Montserrat Bold"/>
              </a:rPr>
              <a:t>•To improve data readability and consistency, </a:t>
            </a:r>
          </a:p>
          <a:p>
            <a:pPr algn="ctr">
              <a:lnSpc>
                <a:spcPts val="2766"/>
              </a:lnSpc>
            </a:pPr>
            <a:r>
              <a:rPr lang="en-US" sz="1976" b="1">
                <a:solidFill>
                  <a:srgbClr val="FFFFFF"/>
                </a:solidFill>
                <a:latin typeface="Montserrat Bold"/>
                <a:ea typeface="Montserrat Bold"/>
                <a:cs typeface="Montserrat Bold"/>
                <a:sym typeface="Montserrat Bold"/>
              </a:rPr>
              <a:t>we standardized the name column to ensure proper title casing, maintaining uniformity and avoiding confusion.</a:t>
            </a:r>
          </a:p>
          <a:p>
            <a:pPr algn="ctr">
              <a:lnSpc>
                <a:spcPts val="2766"/>
              </a:lnSpc>
            </a:pPr>
            <a:endParaRPr lang="en-US" sz="1976" b="1">
              <a:solidFill>
                <a:srgbClr val="FFFFFF"/>
              </a:solidFill>
              <a:latin typeface="Montserrat Bold"/>
              <a:ea typeface="Montserrat Bold"/>
              <a:cs typeface="Montserrat Bold"/>
              <a:sym typeface="Montserrat Bold"/>
            </a:endParaRPr>
          </a:p>
        </p:txBody>
      </p:sp>
      <p:sp>
        <p:nvSpPr>
          <p:cNvPr id="19" name="TextBox 19"/>
          <p:cNvSpPr txBox="1"/>
          <p:nvPr/>
        </p:nvSpPr>
        <p:spPr>
          <a:xfrm>
            <a:off x="9917120" y="4516155"/>
            <a:ext cx="2439758" cy="3074003"/>
          </a:xfrm>
          <a:prstGeom prst="rect">
            <a:avLst/>
          </a:prstGeom>
        </p:spPr>
        <p:txBody>
          <a:bodyPr lIns="0" tIns="0" rIns="0" bIns="0" rtlCol="0" anchor="t">
            <a:spAutoFit/>
          </a:bodyPr>
          <a:lstStyle/>
          <a:p>
            <a:pPr marL="0" lvl="0" indent="0" algn="ctr">
              <a:lnSpc>
                <a:spcPts val="2766"/>
              </a:lnSpc>
              <a:spcBef>
                <a:spcPct val="0"/>
              </a:spcBef>
            </a:pPr>
            <a:r>
              <a:rPr lang="en-US" sz="1976" b="1" u="none" strike="noStrike">
                <a:solidFill>
                  <a:srgbClr val="FFFFFF"/>
                </a:solidFill>
                <a:latin typeface="Montserrat Bold"/>
                <a:ea typeface="Montserrat Bold"/>
                <a:cs typeface="Montserrat Bold"/>
                <a:sym typeface="Montserrat Bold"/>
              </a:rPr>
              <a:t>•We enforced the DD-MM-YYYY format for the release date column to ensure consistency and prevent errors in calculations.</a:t>
            </a:r>
          </a:p>
          <a:p>
            <a:pPr marL="0" lvl="0" indent="0" algn="ctr">
              <a:lnSpc>
                <a:spcPts val="2766"/>
              </a:lnSpc>
              <a:spcBef>
                <a:spcPct val="0"/>
              </a:spcBef>
            </a:pPr>
            <a:endParaRPr lang="en-US" sz="1976" b="1" u="none" strike="noStrike">
              <a:solidFill>
                <a:srgbClr val="FFFFFF"/>
              </a:solidFill>
              <a:latin typeface="Montserrat Bold"/>
              <a:ea typeface="Montserrat Bold"/>
              <a:cs typeface="Montserrat Bold"/>
              <a:sym typeface="Montserrat Bold"/>
            </a:endParaRPr>
          </a:p>
        </p:txBody>
      </p:sp>
      <p:sp>
        <p:nvSpPr>
          <p:cNvPr id="20" name="TextBox 20"/>
          <p:cNvSpPr txBox="1"/>
          <p:nvPr/>
        </p:nvSpPr>
        <p:spPr>
          <a:xfrm>
            <a:off x="5383123" y="6648024"/>
            <a:ext cx="2935058" cy="2656840"/>
          </a:xfrm>
          <a:prstGeom prst="rect">
            <a:avLst/>
          </a:prstGeom>
        </p:spPr>
        <p:txBody>
          <a:bodyPr lIns="0" tIns="0" rIns="0" bIns="0" rtlCol="0" anchor="t">
            <a:spAutoFit/>
          </a:bodyPr>
          <a:lstStyle/>
          <a:p>
            <a:pPr algn="ctr">
              <a:lnSpc>
                <a:spcPts val="2659"/>
              </a:lnSpc>
            </a:pPr>
            <a:r>
              <a:rPr lang="en-US" sz="1899" b="1">
                <a:solidFill>
                  <a:srgbClr val="FFFFFF"/>
                </a:solidFill>
                <a:latin typeface="Montserrat Bold"/>
                <a:ea typeface="Montserrat Bold"/>
                <a:cs typeface="Montserrat Bold"/>
                <a:sym typeface="Montserrat Bold"/>
              </a:rPr>
              <a:t>•In the author column, names were combined. </a:t>
            </a:r>
          </a:p>
          <a:p>
            <a:pPr algn="ctr">
              <a:lnSpc>
                <a:spcPts val="2659"/>
              </a:lnSpc>
            </a:pPr>
            <a:r>
              <a:rPr lang="en-US" sz="1899" b="1">
                <a:solidFill>
                  <a:srgbClr val="FFFFFF"/>
                </a:solidFill>
                <a:latin typeface="Montserrat Bold"/>
                <a:ea typeface="Montserrat Bold"/>
                <a:cs typeface="Montserrat Bold"/>
                <a:sym typeface="Montserrat Bold"/>
              </a:rPr>
              <a:t>We separated these into distinct first and last name columns for clarity.</a:t>
            </a:r>
          </a:p>
          <a:p>
            <a:pPr algn="ctr">
              <a:lnSpc>
                <a:spcPts val="2659"/>
              </a:lnSpc>
            </a:pPr>
            <a:endParaRPr lang="en-US" sz="1899" b="1">
              <a:solidFill>
                <a:srgbClr val="FFFFFF"/>
              </a:solidFill>
              <a:latin typeface="Montserrat Bold"/>
              <a:ea typeface="Montserrat Bold"/>
              <a:cs typeface="Montserrat Bold"/>
              <a:sym typeface="Montserrat Bold"/>
            </a:endParaRPr>
          </a:p>
        </p:txBody>
      </p:sp>
      <p:sp>
        <p:nvSpPr>
          <p:cNvPr id="21" name="TextBox 21"/>
          <p:cNvSpPr txBox="1"/>
          <p:nvPr/>
        </p:nvSpPr>
        <p:spPr>
          <a:xfrm>
            <a:off x="14040732" y="6648024"/>
            <a:ext cx="2890453" cy="2448760"/>
          </a:xfrm>
          <a:prstGeom prst="rect">
            <a:avLst/>
          </a:prstGeom>
        </p:spPr>
        <p:txBody>
          <a:bodyPr lIns="0" tIns="0" rIns="0" bIns="0" rtlCol="0" anchor="t">
            <a:spAutoFit/>
          </a:bodyPr>
          <a:lstStyle/>
          <a:p>
            <a:pPr algn="ctr">
              <a:lnSpc>
                <a:spcPts val="2805"/>
              </a:lnSpc>
            </a:pPr>
            <a:r>
              <a:rPr lang="en-US" sz="2004" b="1">
                <a:solidFill>
                  <a:srgbClr val="FFFFFF"/>
                </a:solidFill>
                <a:latin typeface="Montserrat Bold"/>
                <a:ea typeface="Montserrat Bold"/>
                <a:cs typeface="Montserrat Bold"/>
                <a:sym typeface="Montserrat Bold"/>
              </a:rPr>
              <a:t>•The time column was converted into a recognized duration format to allow calculations of total listening time.</a:t>
            </a:r>
          </a:p>
          <a:p>
            <a:pPr algn="ctr">
              <a:lnSpc>
                <a:spcPts val="2805"/>
              </a:lnSpc>
            </a:pPr>
            <a:endParaRPr lang="en-US" sz="2004" b="1">
              <a:solidFill>
                <a:srgbClr val="FFFFFF"/>
              </a:solidFill>
              <a:latin typeface="Montserrat Bold"/>
              <a:ea typeface="Montserrat Bold"/>
              <a:cs typeface="Montserrat Bold"/>
              <a:sym typeface="Montserrat Bold"/>
            </a:endParaRPr>
          </a:p>
        </p:txBody>
      </p:sp>
      <p:sp>
        <p:nvSpPr>
          <p:cNvPr id="22" name="TextBox 22"/>
          <p:cNvSpPr txBox="1"/>
          <p:nvPr/>
        </p:nvSpPr>
        <p:spPr>
          <a:xfrm>
            <a:off x="835355" y="2939068"/>
            <a:ext cx="2613246" cy="789572"/>
          </a:xfrm>
          <a:prstGeom prst="rect">
            <a:avLst/>
          </a:prstGeom>
        </p:spPr>
        <p:txBody>
          <a:bodyPr lIns="0" tIns="0" rIns="0" bIns="0" rtlCol="0" anchor="t">
            <a:spAutoFit/>
          </a:bodyPr>
          <a:lstStyle/>
          <a:p>
            <a:pPr algn="ctr">
              <a:lnSpc>
                <a:spcPts val="3205"/>
              </a:lnSpc>
            </a:pPr>
            <a:r>
              <a:rPr lang="en-US" sz="2289" b="1" u="sng">
                <a:solidFill>
                  <a:srgbClr val="FFFFFF"/>
                </a:solidFill>
                <a:latin typeface="Montserrat Bold"/>
                <a:ea typeface="Montserrat Bold"/>
                <a:cs typeface="Montserrat Bold"/>
                <a:sym typeface="Montserrat Bold"/>
              </a:rPr>
              <a:t>Standardizing Name Column</a:t>
            </a:r>
          </a:p>
        </p:txBody>
      </p:sp>
      <p:sp>
        <p:nvSpPr>
          <p:cNvPr id="23" name="TextBox 23"/>
          <p:cNvSpPr txBox="1"/>
          <p:nvPr/>
        </p:nvSpPr>
        <p:spPr>
          <a:xfrm>
            <a:off x="9658426" y="3310042"/>
            <a:ext cx="2607745" cy="771924"/>
          </a:xfrm>
          <a:prstGeom prst="rect">
            <a:avLst/>
          </a:prstGeom>
        </p:spPr>
        <p:txBody>
          <a:bodyPr lIns="0" tIns="0" rIns="0" bIns="0" rtlCol="0" anchor="t">
            <a:spAutoFit/>
          </a:bodyPr>
          <a:lstStyle/>
          <a:p>
            <a:pPr algn="ctr">
              <a:lnSpc>
                <a:spcPts val="3128"/>
              </a:lnSpc>
            </a:pPr>
            <a:r>
              <a:rPr lang="en-US" sz="2234" b="1" u="sng">
                <a:solidFill>
                  <a:srgbClr val="FFFFFF"/>
                </a:solidFill>
                <a:latin typeface="Montserrat Bold"/>
                <a:ea typeface="Montserrat Bold"/>
                <a:cs typeface="Montserrat Bold"/>
                <a:sym typeface="Montserrat Bold"/>
              </a:rPr>
              <a:t>Consistent Date Formatting</a:t>
            </a:r>
          </a:p>
        </p:txBody>
      </p:sp>
      <p:sp>
        <p:nvSpPr>
          <p:cNvPr id="24" name="TextBox 24"/>
          <p:cNvSpPr txBox="1"/>
          <p:nvPr/>
        </p:nvSpPr>
        <p:spPr>
          <a:xfrm>
            <a:off x="5637361" y="5620538"/>
            <a:ext cx="2510168" cy="771924"/>
          </a:xfrm>
          <a:prstGeom prst="rect">
            <a:avLst/>
          </a:prstGeom>
        </p:spPr>
        <p:txBody>
          <a:bodyPr lIns="0" tIns="0" rIns="0" bIns="0" rtlCol="0" anchor="t">
            <a:spAutoFit/>
          </a:bodyPr>
          <a:lstStyle/>
          <a:p>
            <a:pPr algn="ctr">
              <a:lnSpc>
                <a:spcPts val="3128"/>
              </a:lnSpc>
            </a:pPr>
            <a:r>
              <a:rPr lang="en-US" sz="2234" b="1" u="sng">
                <a:solidFill>
                  <a:srgbClr val="FFFFFF"/>
                </a:solidFill>
                <a:latin typeface="Montserrat Bold"/>
                <a:ea typeface="Montserrat Bold"/>
                <a:cs typeface="Montserrat Bold"/>
                <a:sym typeface="Montserrat Bold"/>
              </a:rPr>
              <a:t>Separating Author Names</a:t>
            </a:r>
          </a:p>
        </p:txBody>
      </p:sp>
      <p:sp>
        <p:nvSpPr>
          <p:cNvPr id="25" name="TextBox 25"/>
          <p:cNvSpPr txBox="1"/>
          <p:nvPr/>
        </p:nvSpPr>
        <p:spPr>
          <a:xfrm>
            <a:off x="13890500" y="5491243"/>
            <a:ext cx="3040685" cy="771924"/>
          </a:xfrm>
          <a:prstGeom prst="rect">
            <a:avLst/>
          </a:prstGeom>
        </p:spPr>
        <p:txBody>
          <a:bodyPr lIns="0" tIns="0" rIns="0" bIns="0" rtlCol="0" anchor="t">
            <a:spAutoFit/>
          </a:bodyPr>
          <a:lstStyle/>
          <a:p>
            <a:pPr algn="ctr">
              <a:lnSpc>
                <a:spcPts val="3128"/>
              </a:lnSpc>
            </a:pPr>
            <a:r>
              <a:rPr lang="en-US" sz="2234" b="1" u="sng">
                <a:solidFill>
                  <a:srgbClr val="FFFFFF"/>
                </a:solidFill>
                <a:latin typeface="Montserrat Bold"/>
                <a:ea typeface="Montserrat Bold"/>
                <a:cs typeface="Montserrat Bold"/>
                <a:sym typeface="Montserrat Bold"/>
              </a:rPr>
              <a:t>Converting Time Format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395167" y="2589186"/>
            <a:ext cx="3822970" cy="5098990"/>
            <a:chOff x="0" y="0"/>
            <a:chExt cx="1006873" cy="1342944"/>
          </a:xfrm>
        </p:grpSpPr>
        <p:sp>
          <p:nvSpPr>
            <p:cNvPr id="4" name="Freeform 4"/>
            <p:cNvSpPr/>
            <p:nvPr/>
          </p:nvSpPr>
          <p:spPr>
            <a:xfrm>
              <a:off x="0" y="0"/>
              <a:ext cx="1006873" cy="1342944"/>
            </a:xfrm>
            <a:custGeom>
              <a:avLst/>
              <a:gdLst/>
              <a:ahLst/>
              <a:cxnLst/>
              <a:rect l="l" t="t" r="r" b="b"/>
              <a:pathLst>
                <a:path w="1006873" h="1342944">
                  <a:moveTo>
                    <a:pt x="40502" y="0"/>
                  </a:moveTo>
                  <a:lnTo>
                    <a:pt x="966371" y="0"/>
                  </a:lnTo>
                  <a:cubicBezTo>
                    <a:pt x="988739" y="0"/>
                    <a:pt x="1006873" y="18133"/>
                    <a:pt x="1006873" y="40502"/>
                  </a:cubicBezTo>
                  <a:lnTo>
                    <a:pt x="1006873" y="1302442"/>
                  </a:lnTo>
                  <a:cubicBezTo>
                    <a:pt x="1006873" y="1313184"/>
                    <a:pt x="1002606" y="1323485"/>
                    <a:pt x="995010" y="1331081"/>
                  </a:cubicBezTo>
                  <a:cubicBezTo>
                    <a:pt x="987414" y="1338677"/>
                    <a:pt x="977112" y="1342944"/>
                    <a:pt x="966371" y="1342944"/>
                  </a:cubicBezTo>
                  <a:lnTo>
                    <a:pt x="40502" y="1342944"/>
                  </a:lnTo>
                  <a:cubicBezTo>
                    <a:pt x="18133" y="1342944"/>
                    <a:pt x="0" y="1324811"/>
                    <a:pt x="0" y="1302442"/>
                  </a:cubicBezTo>
                  <a:lnTo>
                    <a:pt x="0" y="40502"/>
                  </a:lnTo>
                  <a:cubicBezTo>
                    <a:pt x="0" y="29760"/>
                    <a:pt x="4267" y="19458"/>
                    <a:pt x="11863" y="11863"/>
                  </a:cubicBezTo>
                  <a:cubicBezTo>
                    <a:pt x="19458" y="4267"/>
                    <a:pt x="29760" y="0"/>
                    <a:pt x="40502" y="0"/>
                  </a:cubicBezTo>
                  <a:close/>
                </a:path>
              </a:pathLst>
            </a:custGeom>
            <a:gradFill rotWithShape="1">
              <a:gsLst>
                <a:gs pos="0">
                  <a:srgbClr val="08377C">
                    <a:alpha val="100000"/>
                  </a:srgbClr>
                </a:gs>
                <a:gs pos="50000">
                  <a:srgbClr val="006BB6">
                    <a:alpha val="100000"/>
                  </a:srgbClr>
                </a:gs>
                <a:gs pos="100000">
                  <a:srgbClr val="C9E9FF">
                    <a:alpha val="100000"/>
                  </a:srgbClr>
                </a:gs>
              </a:gsLst>
              <a:lin ang="2700000"/>
            </a:gradFill>
          </p:spPr>
        </p:sp>
        <p:sp>
          <p:nvSpPr>
            <p:cNvPr id="5" name="TextBox 5"/>
            <p:cNvSpPr txBox="1"/>
            <p:nvPr/>
          </p:nvSpPr>
          <p:spPr>
            <a:xfrm>
              <a:off x="0" y="-38100"/>
              <a:ext cx="1006873" cy="1381044"/>
            </a:xfrm>
            <a:prstGeom prst="rect">
              <a:avLst/>
            </a:prstGeom>
          </p:spPr>
          <p:txBody>
            <a:bodyPr lIns="50800" tIns="50800" rIns="50800" bIns="50800" rtlCol="0" anchor="ctr"/>
            <a:lstStyle/>
            <a:p>
              <a:pPr algn="ctr">
                <a:lnSpc>
                  <a:spcPts val="3111"/>
                </a:lnSpc>
              </a:pPr>
              <a:endParaRPr/>
            </a:p>
          </p:txBody>
        </p:sp>
      </p:grpSp>
      <p:grpSp>
        <p:nvGrpSpPr>
          <p:cNvPr id="6" name="Group 6"/>
          <p:cNvGrpSpPr/>
          <p:nvPr/>
        </p:nvGrpSpPr>
        <p:grpSpPr>
          <a:xfrm>
            <a:off x="9241967" y="3203427"/>
            <a:ext cx="3622334" cy="4792067"/>
            <a:chOff x="0" y="0"/>
            <a:chExt cx="954030" cy="1262108"/>
          </a:xfrm>
        </p:grpSpPr>
        <p:sp>
          <p:nvSpPr>
            <p:cNvPr id="7" name="Freeform 7"/>
            <p:cNvSpPr/>
            <p:nvPr/>
          </p:nvSpPr>
          <p:spPr>
            <a:xfrm>
              <a:off x="0" y="0"/>
              <a:ext cx="954030" cy="1262108"/>
            </a:xfrm>
            <a:custGeom>
              <a:avLst/>
              <a:gdLst/>
              <a:ahLst/>
              <a:cxnLst/>
              <a:rect l="l" t="t" r="r" b="b"/>
              <a:pathLst>
                <a:path w="954030" h="1262108">
                  <a:moveTo>
                    <a:pt x="42745" y="0"/>
                  </a:moveTo>
                  <a:lnTo>
                    <a:pt x="911285" y="0"/>
                  </a:lnTo>
                  <a:cubicBezTo>
                    <a:pt x="922622" y="0"/>
                    <a:pt x="933494" y="4504"/>
                    <a:pt x="941511" y="12520"/>
                  </a:cubicBezTo>
                  <a:cubicBezTo>
                    <a:pt x="949527" y="20536"/>
                    <a:pt x="954030" y="31409"/>
                    <a:pt x="954030" y="42745"/>
                  </a:cubicBezTo>
                  <a:lnTo>
                    <a:pt x="954030" y="1219363"/>
                  </a:lnTo>
                  <a:cubicBezTo>
                    <a:pt x="954030" y="1242970"/>
                    <a:pt x="934893" y="1262108"/>
                    <a:pt x="911285" y="1262108"/>
                  </a:cubicBezTo>
                  <a:lnTo>
                    <a:pt x="42745" y="1262108"/>
                  </a:lnTo>
                  <a:cubicBezTo>
                    <a:pt x="19138" y="1262108"/>
                    <a:pt x="0" y="1242970"/>
                    <a:pt x="0" y="1219363"/>
                  </a:cubicBezTo>
                  <a:lnTo>
                    <a:pt x="0" y="42745"/>
                  </a:lnTo>
                  <a:cubicBezTo>
                    <a:pt x="0" y="19138"/>
                    <a:pt x="19138" y="0"/>
                    <a:pt x="42745" y="0"/>
                  </a:cubicBezTo>
                  <a:close/>
                </a:path>
              </a:pathLst>
            </a:custGeom>
            <a:gradFill rotWithShape="1">
              <a:gsLst>
                <a:gs pos="0">
                  <a:srgbClr val="08377C">
                    <a:alpha val="100000"/>
                  </a:srgbClr>
                </a:gs>
                <a:gs pos="50000">
                  <a:srgbClr val="006BB6">
                    <a:alpha val="100000"/>
                  </a:srgbClr>
                </a:gs>
                <a:gs pos="100000">
                  <a:srgbClr val="C9E9FF">
                    <a:alpha val="100000"/>
                  </a:srgbClr>
                </a:gs>
              </a:gsLst>
              <a:lin ang="2700000"/>
            </a:gradFill>
          </p:spPr>
        </p:sp>
        <p:sp>
          <p:nvSpPr>
            <p:cNvPr id="8" name="TextBox 8"/>
            <p:cNvSpPr txBox="1"/>
            <p:nvPr/>
          </p:nvSpPr>
          <p:spPr>
            <a:xfrm>
              <a:off x="0" y="-38100"/>
              <a:ext cx="954030" cy="1300208"/>
            </a:xfrm>
            <a:prstGeom prst="rect">
              <a:avLst/>
            </a:prstGeom>
          </p:spPr>
          <p:txBody>
            <a:bodyPr lIns="50800" tIns="50800" rIns="50800" bIns="50800" rtlCol="0" anchor="ctr"/>
            <a:lstStyle/>
            <a:p>
              <a:pPr algn="ctr">
                <a:lnSpc>
                  <a:spcPts val="3111"/>
                </a:lnSpc>
              </a:pPr>
              <a:endParaRPr/>
            </a:p>
          </p:txBody>
        </p:sp>
      </p:grpSp>
      <p:grpSp>
        <p:nvGrpSpPr>
          <p:cNvPr id="9" name="Group 9"/>
          <p:cNvGrpSpPr/>
          <p:nvPr/>
        </p:nvGrpSpPr>
        <p:grpSpPr>
          <a:xfrm>
            <a:off x="5006495" y="5143500"/>
            <a:ext cx="3638299" cy="4583480"/>
            <a:chOff x="0" y="0"/>
            <a:chExt cx="958235" cy="1207172"/>
          </a:xfrm>
        </p:grpSpPr>
        <p:sp>
          <p:nvSpPr>
            <p:cNvPr id="10" name="Freeform 10"/>
            <p:cNvSpPr/>
            <p:nvPr/>
          </p:nvSpPr>
          <p:spPr>
            <a:xfrm>
              <a:off x="0" y="0"/>
              <a:ext cx="958235" cy="1207172"/>
            </a:xfrm>
            <a:custGeom>
              <a:avLst/>
              <a:gdLst/>
              <a:ahLst/>
              <a:cxnLst/>
              <a:rect l="l" t="t" r="r" b="b"/>
              <a:pathLst>
                <a:path w="958235" h="1207172">
                  <a:moveTo>
                    <a:pt x="42558" y="0"/>
                  </a:moveTo>
                  <a:lnTo>
                    <a:pt x="915677" y="0"/>
                  </a:lnTo>
                  <a:cubicBezTo>
                    <a:pt x="939181" y="0"/>
                    <a:pt x="958235" y="19054"/>
                    <a:pt x="958235" y="42558"/>
                  </a:cubicBezTo>
                  <a:lnTo>
                    <a:pt x="958235" y="1164614"/>
                  </a:lnTo>
                  <a:cubicBezTo>
                    <a:pt x="958235" y="1175901"/>
                    <a:pt x="953751" y="1186726"/>
                    <a:pt x="945770" y="1194707"/>
                  </a:cubicBezTo>
                  <a:cubicBezTo>
                    <a:pt x="937789" y="1202688"/>
                    <a:pt x="926964" y="1207172"/>
                    <a:pt x="915677" y="1207172"/>
                  </a:cubicBezTo>
                  <a:lnTo>
                    <a:pt x="42558" y="1207172"/>
                  </a:lnTo>
                  <a:cubicBezTo>
                    <a:pt x="31271" y="1207172"/>
                    <a:pt x="20446" y="1202688"/>
                    <a:pt x="12465" y="1194707"/>
                  </a:cubicBezTo>
                  <a:cubicBezTo>
                    <a:pt x="4484" y="1186726"/>
                    <a:pt x="0" y="1175901"/>
                    <a:pt x="0" y="1164614"/>
                  </a:cubicBezTo>
                  <a:lnTo>
                    <a:pt x="0" y="42558"/>
                  </a:lnTo>
                  <a:cubicBezTo>
                    <a:pt x="0" y="31271"/>
                    <a:pt x="4484" y="20446"/>
                    <a:pt x="12465" y="12465"/>
                  </a:cubicBezTo>
                  <a:cubicBezTo>
                    <a:pt x="20446" y="4484"/>
                    <a:pt x="31271" y="0"/>
                    <a:pt x="42558" y="0"/>
                  </a:cubicBezTo>
                  <a:close/>
                </a:path>
              </a:pathLst>
            </a:custGeom>
            <a:solidFill>
              <a:srgbClr val="48699F">
                <a:alpha val="75686"/>
              </a:srgbClr>
            </a:solidFill>
          </p:spPr>
        </p:sp>
        <p:sp>
          <p:nvSpPr>
            <p:cNvPr id="11" name="TextBox 11"/>
            <p:cNvSpPr txBox="1"/>
            <p:nvPr/>
          </p:nvSpPr>
          <p:spPr>
            <a:xfrm>
              <a:off x="0" y="-38100"/>
              <a:ext cx="958235" cy="1245272"/>
            </a:xfrm>
            <a:prstGeom prst="rect">
              <a:avLst/>
            </a:prstGeom>
          </p:spPr>
          <p:txBody>
            <a:bodyPr lIns="50800" tIns="50800" rIns="50800" bIns="50800" rtlCol="0" anchor="ctr"/>
            <a:lstStyle/>
            <a:p>
              <a:pPr algn="ctr">
                <a:lnSpc>
                  <a:spcPts val="3111"/>
                </a:lnSpc>
              </a:pPr>
              <a:endParaRPr/>
            </a:p>
          </p:txBody>
        </p:sp>
      </p:grpSp>
      <p:sp>
        <p:nvSpPr>
          <p:cNvPr id="12" name="Freeform 12"/>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792701" y="5285761"/>
            <a:ext cx="3466599" cy="4441220"/>
            <a:chOff x="0" y="0"/>
            <a:chExt cx="913014" cy="1169704"/>
          </a:xfrm>
        </p:grpSpPr>
        <p:sp>
          <p:nvSpPr>
            <p:cNvPr id="14" name="Freeform 14"/>
            <p:cNvSpPr/>
            <p:nvPr/>
          </p:nvSpPr>
          <p:spPr>
            <a:xfrm>
              <a:off x="0" y="0"/>
              <a:ext cx="913014" cy="1169704"/>
            </a:xfrm>
            <a:custGeom>
              <a:avLst/>
              <a:gdLst/>
              <a:ahLst/>
              <a:cxnLst/>
              <a:rect l="l" t="t" r="r" b="b"/>
              <a:pathLst>
                <a:path w="913014" h="1169704">
                  <a:moveTo>
                    <a:pt x="44666" y="0"/>
                  </a:moveTo>
                  <a:lnTo>
                    <a:pt x="868348" y="0"/>
                  </a:lnTo>
                  <a:cubicBezTo>
                    <a:pt x="893016" y="0"/>
                    <a:pt x="913014" y="19998"/>
                    <a:pt x="913014" y="44666"/>
                  </a:cubicBezTo>
                  <a:lnTo>
                    <a:pt x="913014" y="1125038"/>
                  </a:lnTo>
                  <a:cubicBezTo>
                    <a:pt x="913014" y="1136884"/>
                    <a:pt x="908308" y="1148245"/>
                    <a:pt x="899931" y="1156622"/>
                  </a:cubicBezTo>
                  <a:cubicBezTo>
                    <a:pt x="891555" y="1164998"/>
                    <a:pt x="880194" y="1169704"/>
                    <a:pt x="868348" y="1169704"/>
                  </a:cubicBezTo>
                  <a:lnTo>
                    <a:pt x="44666" y="1169704"/>
                  </a:lnTo>
                  <a:cubicBezTo>
                    <a:pt x="32820" y="1169704"/>
                    <a:pt x="21459" y="1164998"/>
                    <a:pt x="13082" y="1156622"/>
                  </a:cubicBezTo>
                  <a:cubicBezTo>
                    <a:pt x="4706" y="1148245"/>
                    <a:pt x="0" y="1136884"/>
                    <a:pt x="0" y="1125038"/>
                  </a:cubicBezTo>
                  <a:lnTo>
                    <a:pt x="0" y="44666"/>
                  </a:lnTo>
                  <a:cubicBezTo>
                    <a:pt x="0" y="32820"/>
                    <a:pt x="4706" y="21459"/>
                    <a:pt x="13082" y="13082"/>
                  </a:cubicBezTo>
                  <a:cubicBezTo>
                    <a:pt x="21459" y="4706"/>
                    <a:pt x="32820" y="0"/>
                    <a:pt x="44666" y="0"/>
                  </a:cubicBezTo>
                  <a:close/>
                </a:path>
              </a:pathLst>
            </a:custGeom>
            <a:solidFill>
              <a:srgbClr val="48699F">
                <a:alpha val="75686"/>
              </a:srgbClr>
            </a:solidFill>
          </p:spPr>
        </p:sp>
        <p:sp>
          <p:nvSpPr>
            <p:cNvPr id="15" name="TextBox 15"/>
            <p:cNvSpPr txBox="1"/>
            <p:nvPr/>
          </p:nvSpPr>
          <p:spPr>
            <a:xfrm>
              <a:off x="0" y="-38100"/>
              <a:ext cx="913014" cy="1207804"/>
            </a:xfrm>
            <a:prstGeom prst="rect">
              <a:avLst/>
            </a:prstGeom>
          </p:spPr>
          <p:txBody>
            <a:bodyPr lIns="50800" tIns="50800" rIns="50800" bIns="50800" rtlCol="0" anchor="ctr"/>
            <a:lstStyle/>
            <a:p>
              <a:pPr algn="ctr">
                <a:lnSpc>
                  <a:spcPts val="3111"/>
                </a:lnSpc>
              </a:pPr>
              <a:endParaRPr/>
            </a:p>
          </p:txBody>
        </p:sp>
      </p:grpSp>
      <p:sp>
        <p:nvSpPr>
          <p:cNvPr id="16" name="Freeform 16"/>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805819" y="4617664"/>
            <a:ext cx="3119805" cy="2068460"/>
          </a:xfrm>
          <a:prstGeom prst="rect">
            <a:avLst/>
          </a:prstGeom>
        </p:spPr>
        <p:txBody>
          <a:bodyPr lIns="0" tIns="0" rIns="0" bIns="0" rtlCol="0" anchor="t">
            <a:spAutoFit/>
          </a:bodyPr>
          <a:lstStyle/>
          <a:p>
            <a:pPr algn="ctr">
              <a:lnSpc>
                <a:spcPts val="2766"/>
              </a:lnSpc>
            </a:pPr>
            <a:r>
              <a:rPr lang="en-US" sz="1976" b="1">
                <a:solidFill>
                  <a:srgbClr val="FFFFFF"/>
                </a:solidFill>
                <a:latin typeface="Montserrat Bold"/>
                <a:ea typeface="Montserrat Bold"/>
                <a:cs typeface="Montserrat Bold"/>
                <a:sym typeface="Montserrat Bold"/>
              </a:rPr>
              <a:t>•We ensured all entries in the price column were numeric, flagging any non-numeric entries for correction.</a:t>
            </a:r>
          </a:p>
          <a:p>
            <a:pPr algn="ctr">
              <a:lnSpc>
                <a:spcPts val="2766"/>
              </a:lnSpc>
            </a:pPr>
            <a:endParaRPr lang="en-US" sz="1976" b="1">
              <a:solidFill>
                <a:srgbClr val="FFFFFF"/>
              </a:solidFill>
              <a:latin typeface="Montserrat Bold"/>
              <a:ea typeface="Montserrat Bold"/>
              <a:cs typeface="Montserrat Bold"/>
              <a:sym typeface="Montserrat Bold"/>
            </a:endParaRPr>
          </a:p>
        </p:txBody>
      </p:sp>
      <p:sp>
        <p:nvSpPr>
          <p:cNvPr id="18" name="TextBox 18"/>
          <p:cNvSpPr txBox="1"/>
          <p:nvPr/>
        </p:nvSpPr>
        <p:spPr>
          <a:xfrm>
            <a:off x="9673494" y="4669904"/>
            <a:ext cx="2712264" cy="2388203"/>
          </a:xfrm>
          <a:prstGeom prst="rect">
            <a:avLst/>
          </a:prstGeom>
        </p:spPr>
        <p:txBody>
          <a:bodyPr lIns="0" tIns="0" rIns="0" bIns="0" rtlCol="0" anchor="t">
            <a:spAutoFit/>
          </a:bodyPr>
          <a:lstStyle/>
          <a:p>
            <a:pPr marL="0" lvl="0" indent="0" algn="ctr">
              <a:lnSpc>
                <a:spcPts val="2766"/>
              </a:lnSpc>
              <a:spcBef>
                <a:spcPct val="0"/>
              </a:spcBef>
            </a:pPr>
            <a:r>
              <a:rPr lang="en-US" sz="1976" b="1" u="none" strike="noStrike">
                <a:solidFill>
                  <a:srgbClr val="FFFFFF"/>
                </a:solidFill>
                <a:latin typeface="Montserrat Bold"/>
                <a:ea typeface="Montserrat Bold"/>
                <a:cs typeface="Montserrat Bold"/>
                <a:sym typeface="Montserrat Bold"/>
              </a:rPr>
              <a:t>•The 'narrated by' column was split into separate columns to enable clearer organization.</a:t>
            </a:r>
          </a:p>
          <a:p>
            <a:pPr marL="0" lvl="0" indent="0" algn="ctr">
              <a:lnSpc>
                <a:spcPts val="2766"/>
              </a:lnSpc>
              <a:spcBef>
                <a:spcPct val="0"/>
              </a:spcBef>
            </a:pPr>
            <a:endParaRPr lang="en-US" sz="1976" b="1" u="none" strike="noStrike">
              <a:solidFill>
                <a:srgbClr val="FFFFFF"/>
              </a:solidFill>
              <a:latin typeface="Montserrat Bold"/>
              <a:ea typeface="Montserrat Bold"/>
              <a:cs typeface="Montserrat Bold"/>
              <a:sym typeface="Montserrat Bold"/>
            </a:endParaRPr>
          </a:p>
        </p:txBody>
      </p:sp>
      <p:sp>
        <p:nvSpPr>
          <p:cNvPr id="19" name="TextBox 19"/>
          <p:cNvSpPr txBox="1"/>
          <p:nvPr/>
        </p:nvSpPr>
        <p:spPr>
          <a:xfrm>
            <a:off x="5355321" y="7086079"/>
            <a:ext cx="3147725" cy="2010705"/>
          </a:xfrm>
          <a:prstGeom prst="rect">
            <a:avLst/>
          </a:prstGeom>
        </p:spPr>
        <p:txBody>
          <a:bodyPr lIns="0" tIns="0" rIns="0" bIns="0" rtlCol="0" anchor="t">
            <a:spAutoFit/>
          </a:bodyPr>
          <a:lstStyle/>
          <a:p>
            <a:pPr algn="ctr">
              <a:lnSpc>
                <a:spcPts val="2688"/>
              </a:lnSpc>
            </a:pPr>
            <a:r>
              <a:rPr lang="en-US" sz="1920" b="1">
                <a:solidFill>
                  <a:srgbClr val="FFFFFF"/>
                </a:solidFill>
                <a:latin typeface="Montserrat Bold"/>
                <a:ea typeface="Montserrat Bold"/>
                <a:cs typeface="Montserrat Bold"/>
                <a:sym typeface="Montserrat Bold"/>
              </a:rPr>
              <a:t>•Text ratings were converted to numeric values for easier comparison and aggregation in analyses.</a:t>
            </a:r>
          </a:p>
          <a:p>
            <a:pPr algn="ctr">
              <a:lnSpc>
                <a:spcPts val="2688"/>
              </a:lnSpc>
            </a:pPr>
            <a:endParaRPr lang="en-US" sz="1920" b="1">
              <a:solidFill>
                <a:srgbClr val="FFFFFF"/>
              </a:solidFill>
              <a:latin typeface="Montserrat Bold"/>
              <a:ea typeface="Montserrat Bold"/>
              <a:cs typeface="Montserrat Bold"/>
              <a:sym typeface="Montserrat Bold"/>
            </a:endParaRPr>
          </a:p>
        </p:txBody>
      </p:sp>
      <p:sp>
        <p:nvSpPr>
          <p:cNvPr id="20" name="TextBox 20"/>
          <p:cNvSpPr txBox="1"/>
          <p:nvPr/>
        </p:nvSpPr>
        <p:spPr>
          <a:xfrm>
            <a:off x="14040732" y="6648024"/>
            <a:ext cx="2890453" cy="2448760"/>
          </a:xfrm>
          <a:prstGeom prst="rect">
            <a:avLst/>
          </a:prstGeom>
        </p:spPr>
        <p:txBody>
          <a:bodyPr lIns="0" tIns="0" rIns="0" bIns="0" rtlCol="0" anchor="t">
            <a:spAutoFit/>
          </a:bodyPr>
          <a:lstStyle/>
          <a:p>
            <a:pPr algn="ctr">
              <a:lnSpc>
                <a:spcPts val="2805"/>
              </a:lnSpc>
            </a:pPr>
            <a:r>
              <a:rPr lang="en-US" sz="2004" b="1">
                <a:solidFill>
                  <a:srgbClr val="FFFFFF"/>
                </a:solidFill>
                <a:latin typeface="Montserrat Bold"/>
                <a:ea typeface="Montserrat Bold"/>
                <a:cs typeface="Montserrat Bold"/>
                <a:sym typeface="Montserrat Bold"/>
              </a:rPr>
              <a:t>•The time column was converted into a recognized duration format to allow calculations of total listening time.</a:t>
            </a:r>
          </a:p>
          <a:p>
            <a:pPr algn="ctr">
              <a:lnSpc>
                <a:spcPts val="2805"/>
              </a:lnSpc>
            </a:pPr>
            <a:endParaRPr lang="en-US" sz="2004" b="1">
              <a:solidFill>
                <a:srgbClr val="FFFFFF"/>
              </a:solidFill>
              <a:latin typeface="Montserrat Bold"/>
              <a:ea typeface="Montserrat Bold"/>
              <a:cs typeface="Montserrat Bold"/>
              <a:sym typeface="Montserrat Bold"/>
            </a:endParaRPr>
          </a:p>
        </p:txBody>
      </p:sp>
      <p:sp>
        <p:nvSpPr>
          <p:cNvPr id="21" name="TextBox 21"/>
          <p:cNvSpPr txBox="1"/>
          <p:nvPr/>
        </p:nvSpPr>
        <p:spPr>
          <a:xfrm>
            <a:off x="835355" y="2939068"/>
            <a:ext cx="3060735" cy="789572"/>
          </a:xfrm>
          <a:prstGeom prst="rect">
            <a:avLst/>
          </a:prstGeom>
        </p:spPr>
        <p:txBody>
          <a:bodyPr lIns="0" tIns="0" rIns="0" bIns="0" rtlCol="0" anchor="t">
            <a:spAutoFit/>
          </a:bodyPr>
          <a:lstStyle/>
          <a:p>
            <a:pPr algn="ctr">
              <a:lnSpc>
                <a:spcPts val="3205"/>
              </a:lnSpc>
            </a:pPr>
            <a:r>
              <a:rPr lang="en-US" sz="2289" b="1" u="sng">
                <a:solidFill>
                  <a:srgbClr val="FFFFFF"/>
                </a:solidFill>
                <a:latin typeface="Montserrat Bold"/>
                <a:ea typeface="Montserrat Bold"/>
                <a:cs typeface="Montserrat Bold"/>
                <a:sym typeface="Montserrat Bold"/>
              </a:rPr>
              <a:t>Ensuring Numeric Price Values</a:t>
            </a:r>
          </a:p>
        </p:txBody>
      </p:sp>
      <p:sp>
        <p:nvSpPr>
          <p:cNvPr id="22" name="TextBox 22"/>
          <p:cNvSpPr txBox="1"/>
          <p:nvPr/>
        </p:nvSpPr>
        <p:spPr>
          <a:xfrm>
            <a:off x="9640230" y="3310042"/>
            <a:ext cx="2880251" cy="789572"/>
          </a:xfrm>
          <a:prstGeom prst="rect">
            <a:avLst/>
          </a:prstGeom>
        </p:spPr>
        <p:txBody>
          <a:bodyPr lIns="0" tIns="0" rIns="0" bIns="0" rtlCol="0" anchor="t">
            <a:spAutoFit/>
          </a:bodyPr>
          <a:lstStyle/>
          <a:p>
            <a:pPr marL="0" lvl="0" indent="0" algn="ctr">
              <a:lnSpc>
                <a:spcPts val="3205"/>
              </a:lnSpc>
              <a:spcBef>
                <a:spcPct val="0"/>
              </a:spcBef>
            </a:pPr>
            <a:r>
              <a:rPr lang="en-US" sz="2289" b="1" u="sng" strike="noStrike">
                <a:solidFill>
                  <a:srgbClr val="FFFFFF"/>
                </a:solidFill>
                <a:latin typeface="Montserrat Bold"/>
                <a:ea typeface="Montserrat Bold"/>
                <a:cs typeface="Montserrat Bold"/>
                <a:sym typeface="Montserrat Bold"/>
              </a:rPr>
              <a:t>Splitting Narrated By Column</a:t>
            </a:r>
          </a:p>
        </p:txBody>
      </p:sp>
      <p:sp>
        <p:nvSpPr>
          <p:cNvPr id="23" name="TextBox 23"/>
          <p:cNvSpPr txBox="1"/>
          <p:nvPr/>
        </p:nvSpPr>
        <p:spPr>
          <a:xfrm>
            <a:off x="5249937" y="5620538"/>
            <a:ext cx="2997051" cy="771924"/>
          </a:xfrm>
          <a:prstGeom prst="rect">
            <a:avLst/>
          </a:prstGeom>
        </p:spPr>
        <p:txBody>
          <a:bodyPr lIns="0" tIns="0" rIns="0" bIns="0" rtlCol="0" anchor="t">
            <a:spAutoFit/>
          </a:bodyPr>
          <a:lstStyle/>
          <a:p>
            <a:pPr algn="ctr">
              <a:lnSpc>
                <a:spcPts val="3128"/>
              </a:lnSpc>
            </a:pPr>
            <a:r>
              <a:rPr lang="en-US" sz="2234" b="1" u="sng">
                <a:solidFill>
                  <a:srgbClr val="FFFFFF"/>
                </a:solidFill>
                <a:latin typeface="Montserrat Bold"/>
                <a:ea typeface="Montserrat Bold"/>
                <a:cs typeface="Montserrat Bold"/>
                <a:sym typeface="Montserrat Bold"/>
              </a:rPr>
              <a:t>Converting Text Ratings to Numeric</a:t>
            </a:r>
          </a:p>
        </p:txBody>
      </p:sp>
      <p:sp>
        <p:nvSpPr>
          <p:cNvPr id="24" name="TextBox 24"/>
          <p:cNvSpPr txBox="1"/>
          <p:nvPr/>
        </p:nvSpPr>
        <p:spPr>
          <a:xfrm>
            <a:off x="13890500" y="5491243"/>
            <a:ext cx="3040685" cy="771924"/>
          </a:xfrm>
          <a:prstGeom prst="rect">
            <a:avLst/>
          </a:prstGeom>
        </p:spPr>
        <p:txBody>
          <a:bodyPr lIns="0" tIns="0" rIns="0" bIns="0" rtlCol="0" anchor="t">
            <a:spAutoFit/>
          </a:bodyPr>
          <a:lstStyle/>
          <a:p>
            <a:pPr algn="ctr">
              <a:lnSpc>
                <a:spcPts val="3128"/>
              </a:lnSpc>
            </a:pPr>
            <a:r>
              <a:rPr lang="en-US" sz="2234" b="1" u="sng">
                <a:solidFill>
                  <a:srgbClr val="FFFFFF"/>
                </a:solidFill>
                <a:latin typeface="Montserrat Bold"/>
                <a:ea typeface="Montserrat Bold"/>
                <a:cs typeface="Montserrat Bold"/>
                <a:sym typeface="Montserrat Bold"/>
              </a:rPr>
              <a:t>Converting Time Format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929</Words>
  <Application>Microsoft Office PowerPoint</Application>
  <PresentationFormat>Custom</PresentationFormat>
  <Paragraphs>87</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Montserrat Semi-Bold</vt:lpstr>
      <vt:lpstr>Montserrat Classic Bold</vt:lpstr>
      <vt:lpstr>Montserrat</vt:lpstr>
      <vt:lpstr>Montserrat Bold</vt:lpstr>
      <vt:lpstr>Montserrat Classic</vt:lpstr>
      <vt:lpstr>Brush Script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Audible, a subsidiary of Amazon, is a leading platform for audiobooks and spoken-word content, featuring over 500,000 titles across various genres, including fiction, non-fiction, and podcasts. Users can purchase, download, or subscribe for monthly</dc:title>
  <cp:lastModifiedBy>Syed Ibrahim</cp:lastModifiedBy>
  <cp:revision>2</cp:revision>
  <dcterms:created xsi:type="dcterms:W3CDTF">2006-08-16T00:00:00Z</dcterms:created>
  <dcterms:modified xsi:type="dcterms:W3CDTF">2024-11-28T10:07:11Z</dcterms:modified>
  <dc:identifier>DAGUMejHIxg</dc:identifier>
</cp:coreProperties>
</file>